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5"/>
  </p:notesMasterIdLst>
  <p:sldIdLst>
    <p:sldId id="258" r:id="rId3"/>
    <p:sldId id="259" r:id="rId4"/>
    <p:sldId id="317" r:id="rId5"/>
    <p:sldId id="294" r:id="rId6"/>
    <p:sldId id="320" r:id="rId7"/>
    <p:sldId id="311" r:id="rId8"/>
    <p:sldId id="312" r:id="rId9"/>
    <p:sldId id="314" r:id="rId10"/>
    <p:sldId id="313" r:id="rId11"/>
    <p:sldId id="315" r:id="rId12"/>
    <p:sldId id="321" r:id="rId13"/>
    <p:sldId id="295" r:id="rId14"/>
    <p:sldId id="298" r:id="rId15"/>
    <p:sldId id="290" r:id="rId16"/>
    <p:sldId id="299" r:id="rId17"/>
    <p:sldId id="318" r:id="rId18"/>
    <p:sldId id="302" r:id="rId19"/>
    <p:sldId id="324" r:id="rId20"/>
    <p:sldId id="323" r:id="rId21"/>
    <p:sldId id="319" r:id="rId22"/>
    <p:sldId id="322" r:id="rId23"/>
    <p:sldId id="306" r:id="rId24"/>
  </p:sldIdLst>
  <p:sldSz cx="9144000" cy="6858000" type="screen4x3"/>
  <p:notesSz cx="6858000" cy="9144000"/>
  <p:custDataLst>
    <p:tags r:id="rId26"/>
  </p:custDataLst>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182B89"/>
    <a:srgbClr val="B4FF46"/>
    <a:srgbClr val="09209D"/>
    <a:srgbClr val="135BB9"/>
    <a:srgbClr val="A8EA3F"/>
    <a:srgbClr val="91C5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083" autoAdjust="0"/>
    <p:restoredTop sz="92518" autoAdjust="0"/>
  </p:normalViewPr>
  <p:slideViewPr>
    <p:cSldViewPr snapToObjects="1">
      <p:cViewPr varScale="1">
        <p:scale>
          <a:sx n="68" d="100"/>
          <a:sy n="68" d="100"/>
        </p:scale>
        <p:origin x="80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5374C1C-662E-464A-A22D-5D96C218388A}" type="datetimeFigureOut">
              <a:rPr lang="en-US"/>
              <a:pPr>
                <a:defRPr/>
              </a:pPr>
              <a:t>9/12/2018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76E47F5-6012-4741-B428-A42E2582D100}" type="slidenum">
              <a:rPr lang="en-US"/>
              <a:pPr>
                <a:defRPr/>
              </a:pPr>
              <a:t>‹#›</a:t>
            </a:fld>
            <a:endParaRPr lang="en-US" dirty="0"/>
          </a:p>
        </p:txBody>
      </p:sp>
    </p:spTree>
    <p:extLst>
      <p:ext uri="{BB962C8B-B14F-4D97-AF65-F5344CB8AC3E}">
        <p14:creationId xmlns:p14="http://schemas.microsoft.com/office/powerpoint/2010/main" val="204279852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D89A19-379E-4FF5-90B6-DFEBC6E9BE46}" type="slidenum">
              <a:rPr lang="en-US"/>
              <a:pPr fontAlgn="base">
                <a:spcBef>
                  <a:spcPct val="0"/>
                </a:spcBef>
                <a:spcAft>
                  <a:spcPct val="0"/>
                </a:spcAft>
              </a:pPr>
              <a:t>1</a:t>
            </a:fld>
            <a:endParaRPr lang="en-US" dirty="0"/>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76E47F5-6012-4741-B428-A42E2582D100}" type="slidenum">
              <a:rPr lang="en-US" smtClean="0"/>
              <a:pPr>
                <a:defRPr/>
              </a:pPr>
              <a:t>12</a:t>
            </a:fld>
            <a:endParaRPr lang="en-US" dirty="0"/>
          </a:p>
        </p:txBody>
      </p:sp>
    </p:spTree>
    <p:extLst>
      <p:ext uri="{BB962C8B-B14F-4D97-AF65-F5344CB8AC3E}">
        <p14:creationId xmlns:p14="http://schemas.microsoft.com/office/powerpoint/2010/main" val="2564470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“Building our new energy future”</a:t>
            </a:r>
            <a:endParaRPr lang="en-US" dirty="0"/>
          </a:p>
        </p:txBody>
      </p:sp>
      <p:sp>
        <p:nvSpPr>
          <p:cNvPr id="4" name="Slide Number Placeholder 3"/>
          <p:cNvSpPr>
            <a:spLocks noGrp="1"/>
          </p:cNvSpPr>
          <p:nvPr>
            <p:ph type="sldNum" sz="quarter" idx="10"/>
          </p:nvPr>
        </p:nvSpPr>
        <p:spPr/>
        <p:txBody>
          <a:bodyPr/>
          <a:lstStyle/>
          <a:p>
            <a:pPr>
              <a:defRPr/>
            </a:pPr>
            <a:fld id="{F76E47F5-6012-4741-B428-A42E2582D100}" type="slidenum">
              <a:rPr lang="en-US" smtClean="0"/>
              <a:pPr>
                <a:defRPr/>
              </a:pPr>
              <a:t>14</a:t>
            </a:fld>
            <a:endParaRPr lang="en-US" dirty="0"/>
          </a:p>
        </p:txBody>
      </p:sp>
    </p:spTree>
    <p:extLst>
      <p:ext uri="{BB962C8B-B14F-4D97-AF65-F5344CB8AC3E}">
        <p14:creationId xmlns:p14="http://schemas.microsoft.com/office/powerpoint/2010/main" val="327929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76E47F5-6012-4741-B428-A42E2582D100}" type="slidenum">
              <a:rPr lang="en-US" smtClean="0"/>
              <a:pPr>
                <a:defRPr/>
              </a:pPr>
              <a:t>17</a:t>
            </a:fld>
            <a:endParaRPr lang="en-US" dirty="0"/>
          </a:p>
        </p:txBody>
      </p:sp>
    </p:spTree>
    <p:extLst>
      <p:ext uri="{BB962C8B-B14F-4D97-AF65-F5344CB8AC3E}">
        <p14:creationId xmlns:p14="http://schemas.microsoft.com/office/powerpoint/2010/main" val="2852428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838200"/>
          </a:xfrm>
          <a:effectLst>
            <a:outerShdw dist="25400" dir="2700000">
              <a:schemeClr val="tx1">
                <a:lumMod val="75000"/>
                <a:lumOff val="25000"/>
              </a:schemeClr>
            </a:outerShdw>
          </a:effectLst>
        </p:spPr>
        <p:txBody>
          <a:bodyPr>
            <a:normAutofit/>
          </a:bodyPr>
          <a:lstStyle>
            <a:lvl1pPr algn="ctr">
              <a:defRPr sz="400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352800"/>
            <a:ext cx="6400800" cy="1752600"/>
          </a:xfrm>
          <a:effectLst>
            <a:outerShdw dist="12700" dir="2700000">
              <a:schemeClr val="tx1">
                <a:lumMod val="75000"/>
                <a:lumOff val="25000"/>
              </a:schemeClr>
            </a:outerShdw>
          </a:effectLst>
        </p:spPr>
        <p:txBody>
          <a:bodyPr/>
          <a:lstStyle>
            <a:lvl1pPr marL="0" indent="0" algn="ctr">
              <a:buNone/>
              <a:defRPr>
                <a:solidFill>
                  <a:srgbClr val="B4FF4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C96B052-7570-455B-ADAC-66D26D3A8752}"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E5A2030-5921-4A63-8AA1-08EF6B297D29}"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33D831C-DC55-43E4-BA9F-97B1750856FB}"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81E001-7DD5-4F0D-8BAF-5BA5BB1C58A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B551B1C-19F1-412B-BA0A-52351BEA52EE}"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826D46-F215-4BC1-963E-062E0850B3D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73EEE80-9BAC-494E-8D32-0567B0B81225}"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2412DEB-AC95-4A3F-8DF4-3B0C511F86B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02A08EA-45EE-413E-B17F-AC218EFD4B3E}" type="datetimeFigureOut">
              <a:rPr lang="en-US"/>
              <a:pPr>
                <a:defRPr/>
              </a:pPr>
              <a:t>9/12/2018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0922282-6E88-40F8-91FD-829E777BD5D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1BE986A-CA00-4FB0-A1EE-82F51D933850}" type="datetimeFigureOut">
              <a:rPr lang="en-US"/>
              <a:pPr>
                <a:defRPr/>
              </a:pPr>
              <a:t>9/12/2018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EDA41E5-8180-4A0B-8371-B7D603FA2A5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A8F7C49-264D-4C36-8DF0-FC0234923789}" type="datetimeFigureOut">
              <a:rPr lang="en-US"/>
              <a:pPr>
                <a:defRPr/>
              </a:pPr>
              <a:t>9/12/2018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36211B9-D5A0-425D-A8B4-DE627F48D0F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295649-8D6D-4471-A92F-1C8E24357154}"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4E8BC56-27FC-4207-BA66-6FDC4DC573B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FD7C05-188B-4A29-B8CD-2F9DBC910746}"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B53C94-80E5-4FEE-9A43-890E0C89506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5D8678-21F0-41D9-A1C4-99FB2B53D362}"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4A9996-32BD-444A-BE43-E6640F8C889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EA82D1C-A99F-43F8-AE1D-2250B36D7819}"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DC8972-79A7-492D-B3A8-C67AE8C3EC6F}"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B8E8430-BC14-4D2C-867E-48DA0412FD2C}"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BF14BE-BA85-495A-9BAE-53E6FA3CFC6A}"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2CAB1A-5E49-41C6-BB0E-2BF5AE34F907}"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FCCA86-E07B-4556-9608-F2EFDFBAFA99}"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EC59DB3-1DC6-4FCC-B51E-67A9C4183DC4}"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2757A0-903B-487C-8FEC-FB3E573C53F5}"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FF60BD7-5CFD-4DBA-932B-35DD885517F8}"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7B2388-572D-4807-9F7F-74E6FBB7AC28}"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3EB85F3-4338-486E-ABCA-D29DADBE4535}" type="datetimeFigureOut">
              <a:rPr lang="en-US"/>
              <a:pPr>
                <a:defRPr/>
              </a:pPr>
              <a:t>9/12/2018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D161C6C-6213-450E-9598-B87EA1204706}"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0B3C30-DA33-4C7D-8C9E-912E5E36D26D}" type="datetimeFigureOut">
              <a:rPr lang="en-US"/>
              <a:pPr>
                <a:defRPr/>
              </a:pPr>
              <a:t>9/12/2018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1851EB0-B03C-4D8B-8B87-8F5BF81F8019}"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E5C0562-DF30-44D6-8EAF-B1B9A93CFFF3}" type="datetimeFigureOut">
              <a:rPr lang="en-US"/>
              <a:pPr>
                <a:defRPr/>
              </a:pPr>
              <a:t>9/12/2018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4306E88-FA03-45A9-BB7E-74A3523C999A}"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AEF73AC-6E2F-4B04-BBE4-6612DFC5CDBA}"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7F59A2-2D2F-496A-93D2-494E298FECDB}"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3808C11-73C2-4DEC-BB87-73DB150045FE}" type="datetimeFigureOut">
              <a:rPr lang="en-US"/>
              <a:pPr>
                <a:defRPr/>
              </a:pPr>
              <a:t>9/12/2018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BD7C857-90B4-4926-A6D1-B121634238AF}"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9F085B8-E675-4614-8910-88E579F2E596}"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38CCC8-AE38-46B6-8CE8-BF250764D21D}"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4E5922-9B2B-42E3-81A9-451DB6724AF3}" type="datetimeFigureOut">
              <a:rPr lang="en-US"/>
              <a:pPr>
                <a:defRPr/>
              </a:pPr>
              <a:t>9/12/2018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9D56BF-8080-4EE8-A9B4-AB097DEFAB6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152400"/>
            <a:ext cx="7924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a:xfrm>
            <a:off x="762000" y="1524000"/>
            <a:ext cx="7924800" cy="4373563"/>
          </a:xfrm>
          <a:prstGeom prst="rect">
            <a:avLst/>
          </a:prstGeom>
          <a:effectLst>
            <a:outerShdw dist="25400" dir="3420000">
              <a:schemeClr val="tx1">
                <a:lumMod val="75000"/>
                <a:lumOff val="25000"/>
              </a:schemeClr>
            </a:outerShdw>
          </a:effectLst>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8811715-5635-4BB2-809C-25D4A81FB0F2}" type="datetimeFigureOut">
              <a:rPr lang="en-US"/>
              <a:pPr>
                <a:defRPr/>
              </a:pPr>
              <a:t>9/12/2018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B5D1B7A-6EA6-443C-9E3F-7B9CCDF055F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4"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457200" rtl="0" fontAlgn="base">
        <a:spcBef>
          <a:spcPct val="0"/>
        </a:spcBef>
        <a:spcAft>
          <a:spcPct val="0"/>
        </a:spcAft>
        <a:defRPr sz="3200" kern="1200">
          <a:solidFill>
            <a:srgbClr val="B4FF46"/>
          </a:solidFill>
          <a:latin typeface="Helvetica"/>
          <a:ea typeface="+mj-ea"/>
          <a:cs typeface="Helvetica"/>
        </a:defRPr>
      </a:lvl1pPr>
      <a:lvl2pPr algn="l" defTabSz="457200" rtl="0" fontAlgn="base">
        <a:spcBef>
          <a:spcPct val="0"/>
        </a:spcBef>
        <a:spcAft>
          <a:spcPct val="0"/>
        </a:spcAft>
        <a:defRPr sz="3200">
          <a:solidFill>
            <a:srgbClr val="B4FF46"/>
          </a:solidFill>
          <a:latin typeface="Helvetica" pitchFamily="34" charset="0"/>
          <a:cs typeface="Helvetica" pitchFamily="34" charset="0"/>
        </a:defRPr>
      </a:lvl2pPr>
      <a:lvl3pPr algn="l" defTabSz="457200" rtl="0" fontAlgn="base">
        <a:spcBef>
          <a:spcPct val="0"/>
        </a:spcBef>
        <a:spcAft>
          <a:spcPct val="0"/>
        </a:spcAft>
        <a:defRPr sz="3200">
          <a:solidFill>
            <a:srgbClr val="B4FF46"/>
          </a:solidFill>
          <a:latin typeface="Helvetica" pitchFamily="34" charset="0"/>
          <a:cs typeface="Helvetica" pitchFamily="34" charset="0"/>
        </a:defRPr>
      </a:lvl3pPr>
      <a:lvl4pPr algn="l" defTabSz="457200" rtl="0" fontAlgn="base">
        <a:spcBef>
          <a:spcPct val="0"/>
        </a:spcBef>
        <a:spcAft>
          <a:spcPct val="0"/>
        </a:spcAft>
        <a:defRPr sz="3200">
          <a:solidFill>
            <a:srgbClr val="B4FF46"/>
          </a:solidFill>
          <a:latin typeface="Helvetica" pitchFamily="34" charset="0"/>
          <a:cs typeface="Helvetica" pitchFamily="34" charset="0"/>
        </a:defRPr>
      </a:lvl4pPr>
      <a:lvl5pPr algn="l" defTabSz="457200" rtl="0" fontAlgn="base">
        <a:spcBef>
          <a:spcPct val="0"/>
        </a:spcBef>
        <a:spcAft>
          <a:spcPct val="0"/>
        </a:spcAft>
        <a:defRPr sz="3200">
          <a:solidFill>
            <a:srgbClr val="B4FF46"/>
          </a:solidFill>
          <a:latin typeface="Helvetica" pitchFamily="34" charset="0"/>
          <a:cs typeface="Helvetica" pitchFamily="34" charset="0"/>
        </a:defRPr>
      </a:lvl5pPr>
      <a:lvl6pPr marL="457200" algn="l" defTabSz="457200" rtl="0" fontAlgn="base">
        <a:spcBef>
          <a:spcPct val="0"/>
        </a:spcBef>
        <a:spcAft>
          <a:spcPct val="0"/>
        </a:spcAft>
        <a:defRPr sz="3200">
          <a:solidFill>
            <a:srgbClr val="B4FF46"/>
          </a:solidFill>
          <a:latin typeface="Helvetica" pitchFamily="34" charset="0"/>
          <a:cs typeface="Helvetica" pitchFamily="34" charset="0"/>
        </a:defRPr>
      </a:lvl6pPr>
      <a:lvl7pPr marL="914400" algn="l" defTabSz="457200" rtl="0" fontAlgn="base">
        <a:spcBef>
          <a:spcPct val="0"/>
        </a:spcBef>
        <a:spcAft>
          <a:spcPct val="0"/>
        </a:spcAft>
        <a:defRPr sz="3200">
          <a:solidFill>
            <a:srgbClr val="B4FF46"/>
          </a:solidFill>
          <a:latin typeface="Helvetica" pitchFamily="34" charset="0"/>
          <a:cs typeface="Helvetica" pitchFamily="34" charset="0"/>
        </a:defRPr>
      </a:lvl7pPr>
      <a:lvl8pPr marL="1371600" algn="l" defTabSz="457200" rtl="0" fontAlgn="base">
        <a:spcBef>
          <a:spcPct val="0"/>
        </a:spcBef>
        <a:spcAft>
          <a:spcPct val="0"/>
        </a:spcAft>
        <a:defRPr sz="3200">
          <a:solidFill>
            <a:srgbClr val="B4FF46"/>
          </a:solidFill>
          <a:latin typeface="Helvetica" pitchFamily="34" charset="0"/>
          <a:cs typeface="Helvetica" pitchFamily="34" charset="0"/>
        </a:defRPr>
      </a:lvl8pPr>
      <a:lvl9pPr marL="1828800" algn="l" defTabSz="457200" rtl="0" fontAlgn="base">
        <a:spcBef>
          <a:spcPct val="0"/>
        </a:spcBef>
        <a:spcAft>
          <a:spcPct val="0"/>
        </a:spcAft>
        <a:defRPr sz="3200">
          <a:solidFill>
            <a:srgbClr val="B4FF46"/>
          </a:solidFill>
          <a:latin typeface="Helvetica" pitchFamily="34" charset="0"/>
          <a:cs typeface="Helvetica" pitchFamily="34" charset="0"/>
        </a:defRPr>
      </a:lvl9pPr>
    </p:titleStyle>
    <p:bodyStyle>
      <a:lvl1pPr marL="342900" indent="-342900" algn="l" defTabSz="457200" rtl="0" fontAlgn="base">
        <a:spcBef>
          <a:spcPct val="20000"/>
        </a:spcBef>
        <a:spcAft>
          <a:spcPct val="0"/>
        </a:spcAft>
        <a:buFont typeface="Arial" charset="0"/>
        <a:buChar char="•"/>
        <a:defRPr sz="2800" kern="1200">
          <a:solidFill>
            <a:schemeClr val="bg1"/>
          </a:solidFill>
          <a:latin typeface="Helvetica"/>
          <a:ea typeface="+mn-ea"/>
          <a:cs typeface="Helvetica"/>
        </a:defRPr>
      </a:lvl1pPr>
      <a:lvl2pPr marL="742950" indent="-285750" algn="l" defTabSz="457200" rtl="0" fontAlgn="base">
        <a:spcBef>
          <a:spcPct val="20000"/>
        </a:spcBef>
        <a:spcAft>
          <a:spcPct val="0"/>
        </a:spcAft>
        <a:buFont typeface="Arial" charset="0"/>
        <a:buChar char="–"/>
        <a:defRPr sz="2400" kern="1200">
          <a:solidFill>
            <a:schemeClr val="bg1"/>
          </a:solidFill>
          <a:latin typeface="Helvetica"/>
          <a:ea typeface="+mn-ea"/>
          <a:cs typeface="Helvetica"/>
        </a:defRPr>
      </a:lvl2pPr>
      <a:lvl3pPr marL="1143000" indent="-228600" algn="l" defTabSz="457200" rtl="0" fontAlgn="base">
        <a:spcBef>
          <a:spcPct val="20000"/>
        </a:spcBef>
        <a:spcAft>
          <a:spcPct val="0"/>
        </a:spcAft>
        <a:buFont typeface="Arial" charset="0"/>
        <a:buChar char="•"/>
        <a:defRPr sz="2000" kern="1200">
          <a:solidFill>
            <a:schemeClr val="bg1"/>
          </a:solidFill>
          <a:latin typeface="Helvetica"/>
          <a:ea typeface="+mn-ea"/>
          <a:cs typeface="Helvetica"/>
        </a:defRPr>
      </a:lvl3pPr>
      <a:lvl4pPr marL="1600200" indent="-228600" algn="l" defTabSz="457200" rtl="0" fontAlgn="base">
        <a:spcBef>
          <a:spcPct val="20000"/>
        </a:spcBef>
        <a:spcAft>
          <a:spcPct val="0"/>
        </a:spcAft>
        <a:buFont typeface="Arial" charset="0"/>
        <a:buChar char="–"/>
        <a:defRPr kern="1200">
          <a:solidFill>
            <a:schemeClr val="bg1"/>
          </a:solidFill>
          <a:latin typeface="Helvetica"/>
          <a:ea typeface="+mn-ea"/>
          <a:cs typeface="Helvetica"/>
        </a:defRPr>
      </a:lvl4pPr>
      <a:lvl5pPr marL="2057400" indent="-228600" algn="l" defTabSz="457200" rtl="0" fontAlgn="base">
        <a:spcBef>
          <a:spcPct val="20000"/>
        </a:spcBef>
        <a:spcAft>
          <a:spcPct val="0"/>
        </a:spcAft>
        <a:buFont typeface="Arial" charset="0"/>
        <a:buChar char="»"/>
        <a:defRPr sz="1600" kern="1200">
          <a:solidFill>
            <a:schemeClr val="bg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762000" y="152400"/>
            <a:ext cx="7924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762000" y="1524000"/>
            <a:ext cx="79248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EC338821-AB47-40C0-883A-A4CABDD2E4D2}" type="datetimeFigureOut">
              <a:rPr lang="en-US"/>
              <a:pPr>
                <a:defRPr/>
              </a:pPr>
              <a:t>9/12/2018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310FD0F-7BD6-493B-9766-BFBC07246A6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fontAlgn="base">
        <a:spcBef>
          <a:spcPct val="0"/>
        </a:spcBef>
        <a:spcAft>
          <a:spcPct val="0"/>
        </a:spcAft>
        <a:defRPr sz="3200" kern="1200">
          <a:solidFill>
            <a:srgbClr val="B4FF46"/>
          </a:solidFill>
          <a:latin typeface="Helvetica" pitchFamily="34" charset="0"/>
          <a:ea typeface="+mj-ea"/>
          <a:cs typeface="Helvetica" pitchFamily="34" charset="0"/>
        </a:defRPr>
      </a:lvl1pPr>
      <a:lvl2pPr algn="l" rtl="0" fontAlgn="base">
        <a:spcBef>
          <a:spcPct val="0"/>
        </a:spcBef>
        <a:spcAft>
          <a:spcPct val="0"/>
        </a:spcAft>
        <a:defRPr sz="3200">
          <a:solidFill>
            <a:srgbClr val="B4FF46"/>
          </a:solidFill>
          <a:latin typeface="Helvetica" pitchFamily="34" charset="0"/>
          <a:cs typeface="Helvetica" pitchFamily="34" charset="0"/>
        </a:defRPr>
      </a:lvl2pPr>
      <a:lvl3pPr algn="l" rtl="0" fontAlgn="base">
        <a:spcBef>
          <a:spcPct val="0"/>
        </a:spcBef>
        <a:spcAft>
          <a:spcPct val="0"/>
        </a:spcAft>
        <a:defRPr sz="3200">
          <a:solidFill>
            <a:srgbClr val="B4FF46"/>
          </a:solidFill>
          <a:latin typeface="Helvetica" pitchFamily="34" charset="0"/>
          <a:cs typeface="Helvetica" pitchFamily="34" charset="0"/>
        </a:defRPr>
      </a:lvl3pPr>
      <a:lvl4pPr algn="l" rtl="0" fontAlgn="base">
        <a:spcBef>
          <a:spcPct val="0"/>
        </a:spcBef>
        <a:spcAft>
          <a:spcPct val="0"/>
        </a:spcAft>
        <a:defRPr sz="3200">
          <a:solidFill>
            <a:srgbClr val="B4FF46"/>
          </a:solidFill>
          <a:latin typeface="Helvetica" pitchFamily="34" charset="0"/>
          <a:cs typeface="Helvetica" pitchFamily="34" charset="0"/>
        </a:defRPr>
      </a:lvl4pPr>
      <a:lvl5pPr algn="l" rtl="0" fontAlgn="base">
        <a:spcBef>
          <a:spcPct val="0"/>
        </a:spcBef>
        <a:spcAft>
          <a:spcPct val="0"/>
        </a:spcAft>
        <a:defRPr sz="3200">
          <a:solidFill>
            <a:srgbClr val="B4FF46"/>
          </a:solidFill>
          <a:latin typeface="Helvetica" pitchFamily="34" charset="0"/>
          <a:cs typeface="Helvetica" pitchFamily="34" charset="0"/>
        </a:defRPr>
      </a:lvl5pPr>
      <a:lvl6pPr marL="457200" algn="l" rtl="0" fontAlgn="base">
        <a:spcBef>
          <a:spcPct val="0"/>
        </a:spcBef>
        <a:spcAft>
          <a:spcPct val="0"/>
        </a:spcAft>
        <a:defRPr sz="3200">
          <a:solidFill>
            <a:srgbClr val="B4FF46"/>
          </a:solidFill>
          <a:latin typeface="Helvetica" pitchFamily="34" charset="0"/>
          <a:cs typeface="Helvetica" pitchFamily="34" charset="0"/>
        </a:defRPr>
      </a:lvl6pPr>
      <a:lvl7pPr marL="914400" algn="l" rtl="0" fontAlgn="base">
        <a:spcBef>
          <a:spcPct val="0"/>
        </a:spcBef>
        <a:spcAft>
          <a:spcPct val="0"/>
        </a:spcAft>
        <a:defRPr sz="3200">
          <a:solidFill>
            <a:srgbClr val="B4FF46"/>
          </a:solidFill>
          <a:latin typeface="Helvetica" pitchFamily="34" charset="0"/>
          <a:cs typeface="Helvetica" pitchFamily="34" charset="0"/>
        </a:defRPr>
      </a:lvl7pPr>
      <a:lvl8pPr marL="1371600" algn="l" rtl="0" fontAlgn="base">
        <a:spcBef>
          <a:spcPct val="0"/>
        </a:spcBef>
        <a:spcAft>
          <a:spcPct val="0"/>
        </a:spcAft>
        <a:defRPr sz="3200">
          <a:solidFill>
            <a:srgbClr val="B4FF46"/>
          </a:solidFill>
          <a:latin typeface="Helvetica" pitchFamily="34" charset="0"/>
          <a:cs typeface="Helvetica" pitchFamily="34" charset="0"/>
        </a:defRPr>
      </a:lvl8pPr>
      <a:lvl9pPr marL="1828800" algn="l" rtl="0" fontAlgn="base">
        <a:spcBef>
          <a:spcPct val="0"/>
        </a:spcBef>
        <a:spcAft>
          <a:spcPct val="0"/>
        </a:spcAft>
        <a:defRPr sz="3200">
          <a:solidFill>
            <a:srgbClr val="B4FF46"/>
          </a:solidFill>
          <a:latin typeface="Helvetica" pitchFamily="34" charset="0"/>
          <a:cs typeface="Helvetica" pitchFamily="34" charset="0"/>
        </a:defRPr>
      </a:lvl9pPr>
    </p:titleStyle>
    <p:bodyStyle>
      <a:lvl1pPr marL="342900" indent="-342900" algn="l" rtl="0" fontAlgn="base">
        <a:spcBef>
          <a:spcPct val="20000"/>
        </a:spcBef>
        <a:spcAft>
          <a:spcPct val="0"/>
        </a:spcAft>
        <a:buFont typeface="Arial" charset="0"/>
        <a:buChar char="•"/>
        <a:defRPr sz="2800" kern="1200">
          <a:solidFill>
            <a:srgbClr val="09209D"/>
          </a:solidFill>
          <a:latin typeface="Helvetica" pitchFamily="34" charset="0"/>
          <a:ea typeface="+mn-ea"/>
          <a:cs typeface="Helvetica" pitchFamily="34" charset="0"/>
        </a:defRPr>
      </a:lvl1pPr>
      <a:lvl2pPr marL="742950" indent="-285750" algn="l" rtl="0" fontAlgn="base">
        <a:spcBef>
          <a:spcPct val="20000"/>
        </a:spcBef>
        <a:spcAft>
          <a:spcPct val="0"/>
        </a:spcAft>
        <a:buFont typeface="Arial" charset="0"/>
        <a:buChar char="–"/>
        <a:defRPr sz="2400" kern="1200">
          <a:solidFill>
            <a:srgbClr val="09209D"/>
          </a:solidFill>
          <a:latin typeface="Helvetica" pitchFamily="34" charset="0"/>
          <a:ea typeface="+mn-ea"/>
          <a:cs typeface="Helvetica" pitchFamily="34" charset="0"/>
        </a:defRPr>
      </a:lvl2pPr>
      <a:lvl3pPr marL="1143000" indent="-228600" algn="l" rtl="0" fontAlgn="base">
        <a:spcBef>
          <a:spcPct val="20000"/>
        </a:spcBef>
        <a:spcAft>
          <a:spcPct val="0"/>
        </a:spcAft>
        <a:buFont typeface="Arial" charset="0"/>
        <a:buChar char="•"/>
        <a:defRPr sz="2000" kern="1200">
          <a:solidFill>
            <a:srgbClr val="09209D"/>
          </a:solidFill>
          <a:latin typeface="Helvetica" pitchFamily="34" charset="0"/>
          <a:ea typeface="+mn-ea"/>
          <a:cs typeface="Helvetica" pitchFamily="34" charset="0"/>
        </a:defRPr>
      </a:lvl3pPr>
      <a:lvl4pPr marL="1600200" indent="-228600" algn="l" rtl="0" fontAlgn="base">
        <a:spcBef>
          <a:spcPct val="20000"/>
        </a:spcBef>
        <a:spcAft>
          <a:spcPct val="0"/>
        </a:spcAft>
        <a:buFont typeface="Arial" charset="0"/>
        <a:buChar char="–"/>
        <a:defRPr kern="1200">
          <a:solidFill>
            <a:srgbClr val="09209D"/>
          </a:solidFill>
          <a:latin typeface="Helvetica" pitchFamily="34" charset="0"/>
          <a:ea typeface="+mn-ea"/>
          <a:cs typeface="Helvetica" pitchFamily="34" charset="0"/>
        </a:defRPr>
      </a:lvl4pPr>
      <a:lvl5pPr marL="2057400" indent="-228600" algn="l" rtl="0" fontAlgn="base">
        <a:spcBef>
          <a:spcPct val="20000"/>
        </a:spcBef>
        <a:spcAft>
          <a:spcPct val="0"/>
        </a:spcAft>
        <a:buFont typeface="Arial" charset="0"/>
        <a:buChar char="»"/>
        <a:defRPr kern="1200">
          <a:solidFill>
            <a:srgbClr val="09209D"/>
          </a:solidFill>
          <a:latin typeface="Helvetica" pitchFamily="34" charset="0"/>
          <a:ea typeface="+mn-ea"/>
          <a:cs typeface="Helvetic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ctrTitle"/>
          </p:nvPr>
        </p:nvSpPr>
        <p:spPr/>
        <p:txBody>
          <a:bodyPr rtlCol="0">
            <a:normAutofit/>
          </a:bodyPr>
          <a:lstStyle/>
          <a:p>
            <a:pPr fontAlgn="auto">
              <a:spcAft>
                <a:spcPts val="0"/>
              </a:spcAft>
              <a:defRPr/>
            </a:pPr>
            <a:r>
              <a:rPr lang="en-US" b="1" dirty="0" smtClean="0"/>
              <a:t>Golden Gate ASHRAE Kick-off</a:t>
            </a:r>
          </a:p>
        </p:txBody>
      </p:sp>
      <p:sp>
        <p:nvSpPr>
          <p:cNvPr id="5" name="Subtitle 4"/>
          <p:cNvSpPr>
            <a:spLocks noGrp="1"/>
          </p:cNvSpPr>
          <p:nvPr>
            <p:ph type="subTitle" idx="1"/>
          </p:nvPr>
        </p:nvSpPr>
        <p:spPr/>
        <p:txBody>
          <a:bodyPr/>
          <a:lstStyle/>
          <a:p>
            <a:pPr fontAlgn="auto">
              <a:spcAft>
                <a:spcPts val="0"/>
              </a:spcAft>
              <a:defRPr/>
            </a:pPr>
            <a:endParaRPr lang="en-US" dirty="0" smtClean="0"/>
          </a:p>
          <a:p>
            <a:pPr fontAlgn="auto">
              <a:spcAft>
                <a:spcPts val="0"/>
              </a:spcAft>
              <a:defRPr/>
            </a:pPr>
            <a:r>
              <a:rPr lang="en-US" b="1" dirty="0" smtClean="0">
                <a:solidFill>
                  <a:schemeClr val="bg1"/>
                </a:solidFill>
              </a:rPr>
              <a:t>September 12, 2018</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Agenda</a:t>
            </a:r>
            <a:endParaRPr lang="en-US" b="1" dirty="0">
              <a:solidFill>
                <a:schemeClr val="bg1"/>
              </a:solidFill>
            </a:endParaRPr>
          </a:p>
        </p:txBody>
      </p:sp>
      <p:sp>
        <p:nvSpPr>
          <p:cNvPr id="3" name="Content Placeholder 2"/>
          <p:cNvSpPr>
            <a:spLocks noGrp="1"/>
          </p:cNvSpPr>
          <p:nvPr>
            <p:ph idx="1"/>
          </p:nvPr>
        </p:nvSpPr>
        <p:spPr>
          <a:xfrm>
            <a:off x="762000" y="1524000"/>
            <a:ext cx="7924800" cy="5181600"/>
          </a:xfrm>
        </p:spPr>
        <p:txBody>
          <a:bodyPr>
            <a:normAutofit/>
          </a:bodyPr>
          <a:lstStyle/>
          <a:p>
            <a:r>
              <a:rPr lang="en-US" dirty="0" smtClean="0"/>
              <a:t>Intro to our Chapter- Michelle- 10 min</a:t>
            </a:r>
          </a:p>
          <a:p>
            <a:r>
              <a:rPr lang="en-US" dirty="0" smtClean="0"/>
              <a:t>Committee Meet &amp; Greet – 75 min</a:t>
            </a:r>
          </a:p>
          <a:p>
            <a:r>
              <a:rPr lang="en-US" dirty="0" smtClean="0"/>
              <a:t>ASHRAE Overview- </a:t>
            </a:r>
            <a:r>
              <a:rPr lang="en-US" dirty="0" err="1" smtClean="0"/>
              <a:t>Alyse</a:t>
            </a:r>
            <a:r>
              <a:rPr lang="en-US" dirty="0" smtClean="0"/>
              <a:t>- 25 min</a:t>
            </a:r>
          </a:p>
          <a:p>
            <a:r>
              <a:rPr lang="en-US" dirty="0" smtClean="0"/>
              <a:t>Closing- Q&amp;A- 10 min </a:t>
            </a:r>
          </a:p>
          <a:p>
            <a:endParaRPr lang="en-US" dirty="0"/>
          </a:p>
        </p:txBody>
      </p:sp>
    </p:spTree>
    <p:extLst>
      <p:ext uri="{BB962C8B-B14F-4D97-AF65-F5344CB8AC3E}">
        <p14:creationId xmlns:p14="http://schemas.microsoft.com/office/powerpoint/2010/main" val="1120715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1"/>
            <a:ext cx="8762999" cy="495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6665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Golden Gate </a:t>
            </a:r>
            <a:r>
              <a:rPr lang="en-US" b="1" dirty="0" smtClean="0">
                <a:solidFill>
                  <a:schemeClr val="bg1"/>
                </a:solidFill>
              </a:rPr>
              <a:t>Board of Governors  </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t>Michelle </a:t>
            </a:r>
            <a:r>
              <a:rPr lang="en-US" dirty="0" err="1" smtClean="0"/>
              <a:t>Dionello</a:t>
            </a:r>
            <a:r>
              <a:rPr lang="en-US" dirty="0" smtClean="0"/>
              <a:t>- President</a:t>
            </a:r>
          </a:p>
          <a:p>
            <a:r>
              <a:rPr lang="en-US" dirty="0" smtClean="0"/>
              <a:t>Jason Lesser- President-Elect</a:t>
            </a:r>
          </a:p>
          <a:p>
            <a:r>
              <a:rPr lang="en-US" dirty="0" err="1" smtClean="0"/>
              <a:t>Alyse</a:t>
            </a:r>
            <a:r>
              <a:rPr lang="en-US" dirty="0" smtClean="0"/>
              <a:t> Falconer- Secretary</a:t>
            </a:r>
          </a:p>
          <a:p>
            <a:r>
              <a:rPr lang="en-US" dirty="0" smtClean="0"/>
              <a:t>Brian Chacon- Treasurer</a:t>
            </a:r>
          </a:p>
          <a:p>
            <a:r>
              <a:rPr lang="en-US" dirty="0" smtClean="0"/>
              <a:t>Jeremy Martinez- 2</a:t>
            </a:r>
            <a:r>
              <a:rPr lang="en-US" baseline="30000" dirty="0" smtClean="0"/>
              <a:t>nd</a:t>
            </a:r>
            <a:r>
              <a:rPr lang="en-US" dirty="0" smtClean="0"/>
              <a:t> year</a:t>
            </a:r>
          </a:p>
          <a:p>
            <a:r>
              <a:rPr lang="en-US" dirty="0" smtClean="0"/>
              <a:t>John Gardner- 1</a:t>
            </a:r>
            <a:r>
              <a:rPr lang="en-US" baseline="30000" dirty="0" smtClean="0"/>
              <a:t>st</a:t>
            </a:r>
            <a:r>
              <a:rPr lang="en-US" dirty="0" smtClean="0"/>
              <a:t> year </a:t>
            </a:r>
          </a:p>
          <a:p>
            <a:r>
              <a:rPr lang="en-US" dirty="0"/>
              <a:t>Nikola </a:t>
            </a:r>
            <a:r>
              <a:rPr lang="en-US" dirty="0" err="1"/>
              <a:t>Kravik</a:t>
            </a:r>
            <a:r>
              <a:rPr lang="en-US" dirty="0"/>
              <a:t>- Past President</a:t>
            </a:r>
          </a:p>
          <a:p>
            <a:endParaRPr lang="en-US" dirty="0"/>
          </a:p>
        </p:txBody>
      </p:sp>
    </p:spTree>
    <p:extLst>
      <p:ext uri="{BB962C8B-B14F-4D97-AF65-F5344CB8AC3E}">
        <p14:creationId xmlns:p14="http://schemas.microsoft.com/office/powerpoint/2010/main" val="210630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arview mirror | Flickr - Photo Shar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8987" y="1600200"/>
            <a:ext cx="6397596" cy="4273594"/>
          </a:xfrm>
        </p:spPr>
      </p:pic>
    </p:spTree>
    <p:extLst>
      <p:ext uri="{BB962C8B-B14F-4D97-AF65-F5344CB8AC3E}">
        <p14:creationId xmlns:p14="http://schemas.microsoft.com/office/powerpoint/2010/main" val="2744911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jvelez\Downloads\MonteraMSElectronicsDaywithRMs\MonteraMSElectronicsDaywithRMs\IMG_3087.JPG">
            <a:extLst>
              <a:ext uri="{FF2B5EF4-FFF2-40B4-BE49-F238E27FC236}">
                <a16:creationId xmlns:a16="http://schemas.microsoft.com/office/drawing/2014/main" id="{0DEA552E-EAEE-4C2B-86FA-A3C1D3CF9C8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2057400"/>
            <a:ext cx="2057400" cy="2743200"/>
          </a:xfrm>
          <a:prstGeom prst="rect">
            <a:avLst/>
          </a:prstGeom>
          <a:noFill/>
          <a:ln>
            <a:noFill/>
          </a:ln>
        </p:spPr>
      </p:pic>
      <p:pic>
        <p:nvPicPr>
          <p:cNvPr id="5" name="Picture 4" descr="C:\Users\jvelez\Downloads\MonteraMSElectronicsDaywithRMs\MonteraMSElectronicsDaywithRMs\IMG_3072.JPG">
            <a:extLst>
              <a:ext uri="{FF2B5EF4-FFF2-40B4-BE49-F238E27FC236}">
                <a16:creationId xmlns:a16="http://schemas.microsoft.com/office/drawing/2014/main" id="{B30A490B-C941-407E-B2D1-CC69F1CEB0A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057400"/>
            <a:ext cx="2057400" cy="2743200"/>
          </a:xfrm>
          <a:prstGeom prst="rect">
            <a:avLst/>
          </a:prstGeom>
          <a:noFill/>
          <a:ln>
            <a:noFill/>
          </a:ln>
        </p:spPr>
      </p:pic>
      <p:pic>
        <p:nvPicPr>
          <p:cNvPr id="7" name="Picture 6">
            <a:extLst>
              <a:ext uri="{FF2B5EF4-FFF2-40B4-BE49-F238E27FC236}">
                <a16:creationId xmlns:a16="http://schemas.microsoft.com/office/drawing/2014/main" id="{26C96A37-7020-4DBB-A1AA-681604F5E820}"/>
              </a:ext>
            </a:extLst>
          </p:cNvPr>
          <p:cNvPicPr>
            <a:picLocks noChangeAspect="1"/>
          </p:cNvPicPr>
          <p:nvPr/>
        </p:nvPicPr>
        <p:blipFill>
          <a:blip r:embed="rId4"/>
          <a:stretch>
            <a:fillRect/>
          </a:stretch>
        </p:blipFill>
        <p:spPr>
          <a:xfrm rot="5400000">
            <a:off x="4552950" y="2762250"/>
            <a:ext cx="2743200" cy="1333500"/>
          </a:xfrm>
          <a:prstGeom prst="rect">
            <a:avLst/>
          </a:prstGeom>
        </p:spPr>
      </p:pic>
      <p:sp>
        <p:nvSpPr>
          <p:cNvPr id="8" name="Title 1"/>
          <p:cNvSpPr txBox="1">
            <a:spLocks/>
          </p:cNvSpPr>
          <p:nvPr/>
        </p:nvSpPr>
        <p:spPr bwMode="auto">
          <a:xfrm>
            <a:off x="914400" y="304800"/>
            <a:ext cx="7924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B4FF46"/>
                </a:solidFill>
                <a:latin typeface="Helvetica"/>
                <a:ea typeface="+mj-ea"/>
                <a:cs typeface="Helvetica"/>
              </a:defRPr>
            </a:lvl1pPr>
            <a:lvl2pPr algn="l" defTabSz="457200" rtl="0" fontAlgn="base">
              <a:spcBef>
                <a:spcPct val="0"/>
              </a:spcBef>
              <a:spcAft>
                <a:spcPct val="0"/>
              </a:spcAft>
              <a:defRPr sz="3200">
                <a:solidFill>
                  <a:srgbClr val="B4FF46"/>
                </a:solidFill>
                <a:latin typeface="Helvetica" pitchFamily="34" charset="0"/>
                <a:cs typeface="Helvetica" pitchFamily="34" charset="0"/>
              </a:defRPr>
            </a:lvl2pPr>
            <a:lvl3pPr algn="l" defTabSz="457200" rtl="0" fontAlgn="base">
              <a:spcBef>
                <a:spcPct val="0"/>
              </a:spcBef>
              <a:spcAft>
                <a:spcPct val="0"/>
              </a:spcAft>
              <a:defRPr sz="3200">
                <a:solidFill>
                  <a:srgbClr val="B4FF46"/>
                </a:solidFill>
                <a:latin typeface="Helvetica" pitchFamily="34" charset="0"/>
                <a:cs typeface="Helvetica" pitchFamily="34" charset="0"/>
              </a:defRPr>
            </a:lvl3pPr>
            <a:lvl4pPr algn="l" defTabSz="457200" rtl="0" fontAlgn="base">
              <a:spcBef>
                <a:spcPct val="0"/>
              </a:spcBef>
              <a:spcAft>
                <a:spcPct val="0"/>
              </a:spcAft>
              <a:defRPr sz="3200">
                <a:solidFill>
                  <a:srgbClr val="B4FF46"/>
                </a:solidFill>
                <a:latin typeface="Helvetica" pitchFamily="34" charset="0"/>
                <a:cs typeface="Helvetica" pitchFamily="34" charset="0"/>
              </a:defRPr>
            </a:lvl4pPr>
            <a:lvl5pPr algn="l" defTabSz="457200" rtl="0" fontAlgn="base">
              <a:spcBef>
                <a:spcPct val="0"/>
              </a:spcBef>
              <a:spcAft>
                <a:spcPct val="0"/>
              </a:spcAft>
              <a:defRPr sz="3200">
                <a:solidFill>
                  <a:srgbClr val="B4FF46"/>
                </a:solidFill>
                <a:latin typeface="Helvetica" pitchFamily="34" charset="0"/>
                <a:cs typeface="Helvetica" pitchFamily="34" charset="0"/>
              </a:defRPr>
            </a:lvl5pPr>
            <a:lvl6pPr marL="457200" algn="l" defTabSz="457200" rtl="0" fontAlgn="base">
              <a:spcBef>
                <a:spcPct val="0"/>
              </a:spcBef>
              <a:spcAft>
                <a:spcPct val="0"/>
              </a:spcAft>
              <a:defRPr sz="3200">
                <a:solidFill>
                  <a:srgbClr val="B4FF46"/>
                </a:solidFill>
                <a:latin typeface="Helvetica" pitchFamily="34" charset="0"/>
                <a:cs typeface="Helvetica" pitchFamily="34" charset="0"/>
              </a:defRPr>
            </a:lvl6pPr>
            <a:lvl7pPr marL="914400" algn="l" defTabSz="457200" rtl="0" fontAlgn="base">
              <a:spcBef>
                <a:spcPct val="0"/>
              </a:spcBef>
              <a:spcAft>
                <a:spcPct val="0"/>
              </a:spcAft>
              <a:defRPr sz="3200">
                <a:solidFill>
                  <a:srgbClr val="B4FF46"/>
                </a:solidFill>
                <a:latin typeface="Helvetica" pitchFamily="34" charset="0"/>
                <a:cs typeface="Helvetica" pitchFamily="34" charset="0"/>
              </a:defRPr>
            </a:lvl7pPr>
            <a:lvl8pPr marL="1371600" algn="l" defTabSz="457200" rtl="0" fontAlgn="base">
              <a:spcBef>
                <a:spcPct val="0"/>
              </a:spcBef>
              <a:spcAft>
                <a:spcPct val="0"/>
              </a:spcAft>
              <a:defRPr sz="3200">
                <a:solidFill>
                  <a:srgbClr val="B4FF46"/>
                </a:solidFill>
                <a:latin typeface="Helvetica" pitchFamily="34" charset="0"/>
                <a:cs typeface="Helvetica" pitchFamily="34" charset="0"/>
              </a:defRPr>
            </a:lvl8pPr>
            <a:lvl9pPr marL="1828800" algn="l" defTabSz="457200" rtl="0" fontAlgn="base">
              <a:spcBef>
                <a:spcPct val="0"/>
              </a:spcBef>
              <a:spcAft>
                <a:spcPct val="0"/>
              </a:spcAft>
              <a:defRPr sz="3200">
                <a:solidFill>
                  <a:srgbClr val="B4FF46"/>
                </a:solidFill>
                <a:latin typeface="Helvetica" pitchFamily="34" charset="0"/>
                <a:cs typeface="Helvetica" pitchFamily="34" charset="0"/>
              </a:defRPr>
            </a:lvl9pPr>
          </a:lstStyle>
          <a:p>
            <a:r>
              <a:rPr lang="en-US" b="1" dirty="0" smtClean="0">
                <a:solidFill>
                  <a:schemeClr val="bg1"/>
                </a:solidFill>
              </a:rPr>
              <a:t>2017-2018 Student Activities </a:t>
            </a:r>
            <a:endParaRPr lang="en-US" b="1" dirty="0">
              <a:solidFill>
                <a:schemeClr val="bg1"/>
              </a:solidFill>
            </a:endParaRPr>
          </a:p>
        </p:txBody>
      </p:sp>
      <p:sp>
        <p:nvSpPr>
          <p:cNvPr id="9" name="TextBox 8"/>
          <p:cNvSpPr txBox="1"/>
          <p:nvPr/>
        </p:nvSpPr>
        <p:spPr>
          <a:xfrm>
            <a:off x="533400" y="5029200"/>
            <a:ext cx="6477000" cy="1477328"/>
          </a:xfrm>
          <a:prstGeom prst="rect">
            <a:avLst/>
          </a:prstGeom>
          <a:noFill/>
        </p:spPr>
        <p:txBody>
          <a:bodyPr wrap="square" rtlCol="0">
            <a:spAutoFit/>
          </a:bodyPr>
          <a:lstStyle/>
          <a:p>
            <a:r>
              <a:rPr lang="en-US" dirty="0" smtClean="0">
                <a:solidFill>
                  <a:schemeClr val="bg1"/>
                </a:solidFill>
              </a:rPr>
              <a:t>Bay Area Science Festival</a:t>
            </a:r>
          </a:p>
          <a:p>
            <a:r>
              <a:rPr lang="en-US" dirty="0" smtClean="0">
                <a:solidFill>
                  <a:schemeClr val="bg1"/>
                </a:solidFill>
              </a:rPr>
              <a:t>K-12 STEM Full Circle </a:t>
            </a:r>
          </a:p>
          <a:p>
            <a:r>
              <a:rPr lang="en-US" dirty="0" smtClean="0">
                <a:solidFill>
                  <a:schemeClr val="bg1"/>
                </a:solidFill>
              </a:rPr>
              <a:t>Partnerships with other schools in Bay Area</a:t>
            </a:r>
          </a:p>
          <a:p>
            <a:r>
              <a:rPr lang="en-US" dirty="0" smtClean="0">
                <a:solidFill>
                  <a:schemeClr val="bg1"/>
                </a:solidFill>
              </a:rPr>
              <a:t>San Francisco State Student Chapter Re-started! </a:t>
            </a:r>
          </a:p>
          <a:p>
            <a:endParaRPr lang="en-US"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8036" y="2357437"/>
            <a:ext cx="2143125" cy="2143125"/>
          </a:xfrm>
          <a:prstGeom prst="rect">
            <a:avLst/>
          </a:prstGeom>
        </p:spPr>
      </p:pic>
    </p:spTree>
    <p:extLst>
      <p:ext uri="{BB962C8B-B14F-4D97-AF65-F5344CB8AC3E}">
        <p14:creationId xmlns:p14="http://schemas.microsoft.com/office/powerpoint/2010/main" val="36362363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160D2C-DBF7-4AEE-82BB-F26828E9F8BE}"/>
              </a:ext>
            </a:extLst>
          </p:cNvPr>
          <p:cNvPicPr>
            <a:picLocks noChangeAspect="1"/>
          </p:cNvPicPr>
          <p:nvPr/>
        </p:nvPicPr>
        <p:blipFill>
          <a:blip r:embed="rId2"/>
          <a:stretch>
            <a:fillRect/>
          </a:stretch>
        </p:blipFill>
        <p:spPr>
          <a:xfrm>
            <a:off x="1371600" y="1752600"/>
            <a:ext cx="6115050" cy="4512590"/>
          </a:xfrm>
          <a:prstGeom prst="rect">
            <a:avLst/>
          </a:prstGeom>
        </p:spPr>
      </p:pic>
      <p:sp>
        <p:nvSpPr>
          <p:cNvPr id="5" name="Title 1"/>
          <p:cNvSpPr txBox="1">
            <a:spLocks/>
          </p:cNvSpPr>
          <p:nvPr/>
        </p:nvSpPr>
        <p:spPr bwMode="auto">
          <a:xfrm>
            <a:off x="914400" y="304800"/>
            <a:ext cx="79248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3200" kern="1200">
                <a:solidFill>
                  <a:srgbClr val="B4FF46"/>
                </a:solidFill>
                <a:latin typeface="Helvetica"/>
                <a:ea typeface="+mj-ea"/>
                <a:cs typeface="Helvetica"/>
              </a:defRPr>
            </a:lvl1pPr>
            <a:lvl2pPr algn="l" defTabSz="457200" rtl="0" fontAlgn="base">
              <a:spcBef>
                <a:spcPct val="0"/>
              </a:spcBef>
              <a:spcAft>
                <a:spcPct val="0"/>
              </a:spcAft>
              <a:defRPr sz="3200">
                <a:solidFill>
                  <a:srgbClr val="B4FF46"/>
                </a:solidFill>
                <a:latin typeface="Helvetica" pitchFamily="34" charset="0"/>
                <a:cs typeface="Helvetica" pitchFamily="34" charset="0"/>
              </a:defRPr>
            </a:lvl2pPr>
            <a:lvl3pPr algn="l" defTabSz="457200" rtl="0" fontAlgn="base">
              <a:spcBef>
                <a:spcPct val="0"/>
              </a:spcBef>
              <a:spcAft>
                <a:spcPct val="0"/>
              </a:spcAft>
              <a:defRPr sz="3200">
                <a:solidFill>
                  <a:srgbClr val="B4FF46"/>
                </a:solidFill>
                <a:latin typeface="Helvetica" pitchFamily="34" charset="0"/>
                <a:cs typeface="Helvetica" pitchFamily="34" charset="0"/>
              </a:defRPr>
            </a:lvl3pPr>
            <a:lvl4pPr algn="l" defTabSz="457200" rtl="0" fontAlgn="base">
              <a:spcBef>
                <a:spcPct val="0"/>
              </a:spcBef>
              <a:spcAft>
                <a:spcPct val="0"/>
              </a:spcAft>
              <a:defRPr sz="3200">
                <a:solidFill>
                  <a:srgbClr val="B4FF46"/>
                </a:solidFill>
                <a:latin typeface="Helvetica" pitchFamily="34" charset="0"/>
                <a:cs typeface="Helvetica" pitchFamily="34" charset="0"/>
              </a:defRPr>
            </a:lvl4pPr>
            <a:lvl5pPr algn="l" defTabSz="457200" rtl="0" fontAlgn="base">
              <a:spcBef>
                <a:spcPct val="0"/>
              </a:spcBef>
              <a:spcAft>
                <a:spcPct val="0"/>
              </a:spcAft>
              <a:defRPr sz="3200">
                <a:solidFill>
                  <a:srgbClr val="B4FF46"/>
                </a:solidFill>
                <a:latin typeface="Helvetica" pitchFamily="34" charset="0"/>
                <a:cs typeface="Helvetica" pitchFamily="34" charset="0"/>
              </a:defRPr>
            </a:lvl5pPr>
            <a:lvl6pPr marL="457200" algn="l" defTabSz="457200" rtl="0" fontAlgn="base">
              <a:spcBef>
                <a:spcPct val="0"/>
              </a:spcBef>
              <a:spcAft>
                <a:spcPct val="0"/>
              </a:spcAft>
              <a:defRPr sz="3200">
                <a:solidFill>
                  <a:srgbClr val="B4FF46"/>
                </a:solidFill>
                <a:latin typeface="Helvetica" pitchFamily="34" charset="0"/>
                <a:cs typeface="Helvetica" pitchFamily="34" charset="0"/>
              </a:defRPr>
            </a:lvl6pPr>
            <a:lvl7pPr marL="914400" algn="l" defTabSz="457200" rtl="0" fontAlgn="base">
              <a:spcBef>
                <a:spcPct val="0"/>
              </a:spcBef>
              <a:spcAft>
                <a:spcPct val="0"/>
              </a:spcAft>
              <a:defRPr sz="3200">
                <a:solidFill>
                  <a:srgbClr val="B4FF46"/>
                </a:solidFill>
                <a:latin typeface="Helvetica" pitchFamily="34" charset="0"/>
                <a:cs typeface="Helvetica" pitchFamily="34" charset="0"/>
              </a:defRPr>
            </a:lvl7pPr>
            <a:lvl8pPr marL="1371600" algn="l" defTabSz="457200" rtl="0" fontAlgn="base">
              <a:spcBef>
                <a:spcPct val="0"/>
              </a:spcBef>
              <a:spcAft>
                <a:spcPct val="0"/>
              </a:spcAft>
              <a:defRPr sz="3200">
                <a:solidFill>
                  <a:srgbClr val="B4FF46"/>
                </a:solidFill>
                <a:latin typeface="Helvetica" pitchFamily="34" charset="0"/>
                <a:cs typeface="Helvetica" pitchFamily="34" charset="0"/>
              </a:defRPr>
            </a:lvl8pPr>
            <a:lvl9pPr marL="1828800" algn="l" defTabSz="457200" rtl="0" fontAlgn="base">
              <a:spcBef>
                <a:spcPct val="0"/>
              </a:spcBef>
              <a:spcAft>
                <a:spcPct val="0"/>
              </a:spcAft>
              <a:defRPr sz="3200">
                <a:solidFill>
                  <a:srgbClr val="B4FF46"/>
                </a:solidFill>
                <a:latin typeface="Helvetica" pitchFamily="34" charset="0"/>
                <a:cs typeface="Helvetica" pitchFamily="34" charset="0"/>
              </a:defRPr>
            </a:lvl9pPr>
          </a:lstStyle>
          <a:p>
            <a:r>
              <a:rPr lang="en-US" b="1" dirty="0" smtClean="0">
                <a:solidFill>
                  <a:schemeClr val="bg1"/>
                </a:solidFill>
              </a:rPr>
              <a:t>$39,000 in Scholarships</a:t>
            </a:r>
            <a:endParaRPr lang="en-US" b="1" dirty="0">
              <a:solidFill>
                <a:schemeClr val="bg1"/>
              </a:solidFill>
            </a:endParaRPr>
          </a:p>
        </p:txBody>
      </p:sp>
    </p:spTree>
    <p:extLst>
      <p:ext uri="{BB962C8B-B14F-4D97-AF65-F5344CB8AC3E}">
        <p14:creationId xmlns:p14="http://schemas.microsoft.com/office/powerpoint/2010/main" val="241794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YEA- Social and Tech Tours</a:t>
            </a:r>
            <a:endParaRPr lang="en-US" b="1" dirty="0">
              <a:solidFill>
                <a:schemeClr val="bg1"/>
              </a:solidFill>
            </a:endParaRPr>
          </a:p>
        </p:txBody>
      </p:sp>
      <p:pic>
        <p:nvPicPr>
          <p:cNvPr id="4" name="Picture 3">
            <a:extLst>
              <a:ext uri="{FF2B5EF4-FFF2-40B4-BE49-F238E27FC236}">
                <a16:creationId xmlns:a16="http://schemas.microsoft.com/office/drawing/2014/main" id="{3ACF9EC2-CFFB-4F01-8394-46D471E47AC4}"/>
              </a:ext>
            </a:extLst>
          </p:cNvPr>
          <p:cNvPicPr>
            <a:picLocks noChangeAspect="1"/>
          </p:cNvPicPr>
          <p:nvPr/>
        </p:nvPicPr>
        <p:blipFill>
          <a:blip r:embed="rId2"/>
          <a:stretch>
            <a:fillRect/>
          </a:stretch>
        </p:blipFill>
        <p:spPr>
          <a:xfrm>
            <a:off x="4419600" y="4114800"/>
            <a:ext cx="3428999" cy="2571749"/>
          </a:xfrm>
          <a:prstGeom prst="rect">
            <a:avLst/>
          </a:prstGeom>
        </p:spPr>
      </p:pic>
      <p:pic>
        <p:nvPicPr>
          <p:cNvPr id="5" name="Picture 4">
            <a:extLst>
              <a:ext uri="{FF2B5EF4-FFF2-40B4-BE49-F238E27FC236}">
                <a16:creationId xmlns:a16="http://schemas.microsoft.com/office/drawing/2014/main" id="{73C8E2E1-2EB9-41BE-BB1D-564B2168B9FC}"/>
              </a:ext>
            </a:extLst>
          </p:cNvPr>
          <p:cNvPicPr>
            <a:picLocks noChangeAspect="1"/>
          </p:cNvPicPr>
          <p:nvPr/>
        </p:nvPicPr>
        <p:blipFill>
          <a:blip r:embed="rId3"/>
          <a:stretch>
            <a:fillRect/>
          </a:stretch>
        </p:blipFill>
        <p:spPr>
          <a:xfrm>
            <a:off x="4458141" y="1540456"/>
            <a:ext cx="4215400" cy="2049153"/>
          </a:xfrm>
          <a:prstGeom prst="rect">
            <a:avLst/>
          </a:prstGeom>
        </p:spPr>
      </p:pic>
      <p:pic>
        <p:nvPicPr>
          <p:cNvPr id="6" name="Picture 5">
            <a:extLst>
              <a:ext uri="{FF2B5EF4-FFF2-40B4-BE49-F238E27FC236}">
                <a16:creationId xmlns:a16="http://schemas.microsoft.com/office/drawing/2014/main" id="{B301643E-1C5B-4F4A-A65E-C339A167EA52}"/>
              </a:ext>
            </a:extLst>
          </p:cNvPr>
          <p:cNvPicPr>
            <a:picLocks noChangeAspect="1"/>
          </p:cNvPicPr>
          <p:nvPr/>
        </p:nvPicPr>
        <p:blipFill>
          <a:blip r:embed="rId4"/>
          <a:stretch>
            <a:fillRect/>
          </a:stretch>
        </p:blipFill>
        <p:spPr>
          <a:xfrm>
            <a:off x="228600" y="2500003"/>
            <a:ext cx="3759083" cy="2818909"/>
          </a:xfrm>
          <a:prstGeom prst="rect">
            <a:avLst/>
          </a:prstGeom>
        </p:spPr>
      </p:pic>
    </p:spTree>
    <p:extLst>
      <p:ext uri="{BB962C8B-B14F-4D97-AF65-F5344CB8AC3E}">
        <p14:creationId xmlns:p14="http://schemas.microsoft.com/office/powerpoint/2010/main" val="4118522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086600" cy="1066800"/>
          </a:xfrm>
        </p:spPr>
        <p:txBody>
          <a:bodyPr/>
          <a:lstStyle/>
          <a:p>
            <a:r>
              <a:rPr lang="en-US" b="1" dirty="0" smtClean="0">
                <a:solidFill>
                  <a:schemeClr val="bg1"/>
                </a:solidFill>
              </a:rPr>
              <a:t>Government Affairs-Day on the Hill</a:t>
            </a:r>
            <a:endParaRPr lang="en-US" b="1" dirty="0">
              <a:solidFill>
                <a:schemeClr val="bg1"/>
              </a:solidFill>
            </a:endParaRPr>
          </a:p>
        </p:txBody>
      </p:sp>
      <p:pic>
        <p:nvPicPr>
          <p:cNvPr id="4" name="Picture 3">
            <a:extLst>
              <a:ext uri="{FF2B5EF4-FFF2-40B4-BE49-F238E27FC236}">
                <a16:creationId xmlns:a16="http://schemas.microsoft.com/office/drawing/2014/main" id="{42F8FBE8-6340-42CE-87F2-1B54239F9977}"/>
              </a:ext>
            </a:extLst>
          </p:cNvPr>
          <p:cNvPicPr>
            <a:picLocks noChangeAspect="1"/>
          </p:cNvPicPr>
          <p:nvPr/>
        </p:nvPicPr>
        <p:blipFill>
          <a:blip r:embed="rId2"/>
          <a:stretch>
            <a:fillRect/>
          </a:stretch>
        </p:blipFill>
        <p:spPr>
          <a:xfrm>
            <a:off x="2362200" y="1219200"/>
            <a:ext cx="4038600" cy="5484110"/>
          </a:xfrm>
          <a:prstGeom prst="rect">
            <a:avLst/>
          </a:prstGeom>
        </p:spPr>
      </p:pic>
    </p:spTree>
    <p:extLst>
      <p:ext uri="{BB962C8B-B14F-4D97-AF65-F5344CB8AC3E}">
        <p14:creationId xmlns:p14="http://schemas.microsoft.com/office/powerpoint/2010/main" val="1756817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Other 2017-2018 Highlights</a:t>
            </a:r>
            <a:endParaRPr lang="en-US" b="1" dirty="0">
              <a:solidFill>
                <a:schemeClr val="bg1"/>
              </a:solidFill>
            </a:endParaRPr>
          </a:p>
        </p:txBody>
      </p:sp>
      <p:sp>
        <p:nvSpPr>
          <p:cNvPr id="3" name="Content Placeholder 2"/>
          <p:cNvSpPr>
            <a:spLocks noGrp="1"/>
          </p:cNvSpPr>
          <p:nvPr>
            <p:ph idx="1"/>
          </p:nvPr>
        </p:nvSpPr>
        <p:spPr/>
        <p:txBody>
          <a:bodyPr>
            <a:normAutofit fontScale="85000" lnSpcReduction="20000"/>
          </a:bodyPr>
          <a:lstStyle/>
          <a:p>
            <a:r>
              <a:rPr lang="en-US" dirty="0" smtClean="0"/>
              <a:t>Met growth goal- 18 new members!</a:t>
            </a:r>
          </a:p>
          <a:p>
            <a:endParaRPr lang="en-US" dirty="0" smtClean="0"/>
          </a:p>
          <a:p>
            <a:r>
              <a:rPr lang="en-US" dirty="0" smtClean="0"/>
              <a:t>Met our RP goal- $25,000!</a:t>
            </a:r>
          </a:p>
          <a:p>
            <a:endParaRPr lang="en-US" dirty="0" smtClean="0"/>
          </a:p>
          <a:p>
            <a:r>
              <a:rPr lang="en-US" dirty="0" smtClean="0"/>
              <a:t>1</a:t>
            </a:r>
            <a:r>
              <a:rPr lang="en-US" baseline="30000" dirty="0" smtClean="0"/>
              <a:t>st</a:t>
            </a:r>
            <a:r>
              <a:rPr lang="en-US" dirty="0" smtClean="0"/>
              <a:t> Place Tech Awards at Region</a:t>
            </a:r>
          </a:p>
          <a:p>
            <a:pPr lvl="1"/>
            <a:r>
              <a:rPr lang="en-US" dirty="0" smtClean="0"/>
              <a:t>Other Institutional- Existing</a:t>
            </a:r>
          </a:p>
          <a:p>
            <a:pPr lvl="2"/>
            <a:r>
              <a:rPr lang="en-US" dirty="0" smtClean="0"/>
              <a:t>Eric </a:t>
            </a:r>
            <a:r>
              <a:rPr lang="en-US" dirty="0" err="1" smtClean="0"/>
              <a:t>Solrain</a:t>
            </a:r>
            <a:r>
              <a:rPr lang="en-US" dirty="0" smtClean="0"/>
              <a:t> (Integral Group)</a:t>
            </a:r>
          </a:p>
          <a:p>
            <a:pPr lvl="1"/>
            <a:r>
              <a:rPr lang="en-US" dirty="0" smtClean="0"/>
              <a:t>Educational Facilities- New</a:t>
            </a:r>
          </a:p>
          <a:p>
            <a:pPr lvl="2"/>
            <a:r>
              <a:rPr lang="en-US" dirty="0" smtClean="0"/>
              <a:t>Stet Sanborn (Smith Group)</a:t>
            </a:r>
          </a:p>
          <a:p>
            <a:pPr lvl="1"/>
            <a:r>
              <a:rPr lang="en-US" dirty="0"/>
              <a:t>Commercial </a:t>
            </a:r>
            <a:r>
              <a:rPr lang="en-US" dirty="0" smtClean="0"/>
              <a:t>Buildings- Existing</a:t>
            </a:r>
          </a:p>
          <a:p>
            <a:pPr lvl="2"/>
            <a:r>
              <a:rPr lang="en-US" dirty="0" smtClean="0"/>
              <a:t>John </a:t>
            </a:r>
            <a:r>
              <a:rPr lang="en-US" dirty="0" err="1" smtClean="0"/>
              <a:t>Andary</a:t>
            </a:r>
            <a:r>
              <a:rPr lang="en-US" dirty="0" smtClean="0"/>
              <a:t> (Integral Group)</a:t>
            </a:r>
          </a:p>
          <a:p>
            <a:pPr lvl="1"/>
            <a:r>
              <a:rPr lang="en-US" dirty="0" smtClean="0"/>
              <a:t>Commercial Buildings-NEW</a:t>
            </a:r>
          </a:p>
          <a:p>
            <a:pPr lvl="2"/>
            <a:r>
              <a:rPr lang="en-US" dirty="0" smtClean="0"/>
              <a:t>Steve Gross (Interface </a:t>
            </a:r>
            <a:r>
              <a:rPr lang="en-US" dirty="0" err="1" smtClean="0"/>
              <a:t>Eng</a:t>
            </a:r>
            <a:r>
              <a:rPr lang="en-US" dirty="0" smtClean="0"/>
              <a:t>)</a:t>
            </a:r>
          </a:p>
        </p:txBody>
      </p:sp>
      <p:pic>
        <p:nvPicPr>
          <p:cNvPr id="4" name="Picture 3" descr="BIG IMAGE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513378"/>
            <a:ext cx="2876766" cy="4841386"/>
          </a:xfrm>
          <a:prstGeom prst="rect">
            <a:avLst/>
          </a:prstGeom>
        </p:spPr>
      </p:pic>
    </p:spTree>
    <p:extLst>
      <p:ext uri="{BB962C8B-B14F-4D97-AF65-F5344CB8AC3E}">
        <p14:creationId xmlns:p14="http://schemas.microsoft.com/office/powerpoint/2010/main" val="2083017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ast &lt;strong&gt;Forward&lt;/strong&gt;: Why Your 2016 Internal Communications Efforts Fell Short… And the Critical ..."/>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246" y="1752599"/>
            <a:ext cx="8330108" cy="3629547"/>
          </a:xfrm>
        </p:spPr>
      </p:pic>
    </p:spTree>
    <p:extLst>
      <p:ext uri="{BB962C8B-B14F-4D97-AF65-F5344CB8AC3E}">
        <p14:creationId xmlns:p14="http://schemas.microsoft.com/office/powerpoint/2010/main" val="2367928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Golden Gate </a:t>
            </a:r>
            <a:r>
              <a:rPr lang="en-US" b="1" dirty="0" smtClean="0">
                <a:solidFill>
                  <a:schemeClr val="bg1"/>
                </a:solidFill>
              </a:rPr>
              <a:t>Committees </a:t>
            </a:r>
            <a:endParaRPr lang="en-US" dirty="0"/>
          </a:p>
        </p:txBody>
      </p:sp>
      <p:sp>
        <p:nvSpPr>
          <p:cNvPr id="3" name="Content Placeholder 2"/>
          <p:cNvSpPr>
            <a:spLocks noGrp="1"/>
          </p:cNvSpPr>
          <p:nvPr>
            <p:ph idx="1"/>
          </p:nvPr>
        </p:nvSpPr>
        <p:spPr>
          <a:xfrm>
            <a:off x="762000" y="1524000"/>
            <a:ext cx="7924800" cy="4953000"/>
          </a:xfrm>
        </p:spPr>
        <p:txBody>
          <a:bodyPr>
            <a:normAutofit fontScale="55000" lnSpcReduction="20000"/>
          </a:bodyPr>
          <a:lstStyle/>
          <a:p>
            <a:r>
              <a:rPr lang="en-US" dirty="0" smtClean="0"/>
              <a:t>Membership Promotion-&gt; Brian Chacon </a:t>
            </a:r>
          </a:p>
          <a:p>
            <a:r>
              <a:rPr lang="en-US" dirty="0" smtClean="0"/>
              <a:t>Young Engineers of ASHRAE-&gt; Jake Barker </a:t>
            </a:r>
          </a:p>
          <a:p>
            <a:r>
              <a:rPr lang="en-US" dirty="0" smtClean="0"/>
              <a:t>Student Activities-&gt; Juliana Velez, Matt Flannery, Alicia Tan, Richard </a:t>
            </a:r>
            <a:r>
              <a:rPr lang="en-US" dirty="0" err="1" smtClean="0"/>
              <a:t>Pallion</a:t>
            </a:r>
            <a:r>
              <a:rPr lang="en-US" dirty="0" smtClean="0"/>
              <a:t> </a:t>
            </a:r>
          </a:p>
          <a:p>
            <a:r>
              <a:rPr lang="en-US" dirty="0" smtClean="0"/>
              <a:t>Research Promotion-&gt; Charlie Warren</a:t>
            </a:r>
          </a:p>
          <a:p>
            <a:r>
              <a:rPr lang="en-US" dirty="0" smtClean="0"/>
              <a:t>Chapter Technology Transfer-&gt; </a:t>
            </a:r>
            <a:r>
              <a:rPr lang="en-US" dirty="0" err="1" smtClean="0"/>
              <a:t>Zeid</a:t>
            </a:r>
            <a:r>
              <a:rPr lang="en-US" dirty="0" smtClean="0"/>
              <a:t> Arnaout</a:t>
            </a:r>
          </a:p>
          <a:p>
            <a:r>
              <a:rPr lang="en-US" dirty="0" smtClean="0"/>
              <a:t>Government Affairs-</a:t>
            </a:r>
            <a:r>
              <a:rPr lang="en-US" dirty="0" smtClean="0"/>
              <a:t>&gt; Jeremy Martinez</a:t>
            </a:r>
          </a:p>
          <a:p>
            <a:r>
              <a:rPr lang="en-US" dirty="0" smtClean="0"/>
              <a:t>Historical-&gt; Tom Gilbertson </a:t>
            </a:r>
          </a:p>
          <a:p>
            <a:r>
              <a:rPr lang="en-US" dirty="0" smtClean="0"/>
              <a:t>Refrigeration-&gt; </a:t>
            </a:r>
            <a:r>
              <a:rPr lang="en-US" b="1" dirty="0" smtClean="0"/>
              <a:t>Ken </a:t>
            </a:r>
            <a:r>
              <a:rPr lang="en-US" b="1" dirty="0" err="1" smtClean="0"/>
              <a:t>Mozek</a:t>
            </a:r>
            <a:endParaRPr lang="en-US" b="1" dirty="0" smtClean="0"/>
          </a:p>
          <a:p>
            <a:r>
              <a:rPr lang="en-US" dirty="0"/>
              <a:t>Electronics Communication Chair-&gt; </a:t>
            </a:r>
            <a:r>
              <a:rPr lang="en-US" b="1" dirty="0"/>
              <a:t>Moana </a:t>
            </a:r>
            <a:r>
              <a:rPr lang="en-US" b="1" dirty="0" err="1"/>
              <a:t>Reynau</a:t>
            </a:r>
            <a:endParaRPr lang="en-US" b="1" dirty="0"/>
          </a:p>
          <a:p>
            <a:r>
              <a:rPr lang="en-US" dirty="0" smtClean="0"/>
              <a:t>Publicity-&gt; Billy Martin </a:t>
            </a:r>
          </a:p>
          <a:p>
            <a:r>
              <a:rPr lang="en-US" dirty="0" smtClean="0"/>
              <a:t>Golf-&gt; John Gardner/ Brian Chacon</a:t>
            </a:r>
          </a:p>
          <a:p>
            <a:r>
              <a:rPr lang="en-US" dirty="0"/>
              <a:t>Seminar -&gt; Glenn Friedman, Tyler Bradshaw, Ted Tiffany, Clark </a:t>
            </a:r>
            <a:r>
              <a:rPr lang="en-US" dirty="0" err="1"/>
              <a:t>Bisel</a:t>
            </a:r>
            <a:r>
              <a:rPr lang="en-US" dirty="0"/>
              <a:t>, Bill Burke, Charles </a:t>
            </a:r>
            <a:r>
              <a:rPr lang="en-US" dirty="0" err="1"/>
              <a:t>Eley</a:t>
            </a:r>
            <a:r>
              <a:rPr lang="en-US" dirty="0"/>
              <a:t>, David Lehrer, Liang Ma</a:t>
            </a:r>
          </a:p>
          <a:p>
            <a:r>
              <a:rPr lang="en-US" dirty="0" smtClean="0"/>
              <a:t>Tennis-</a:t>
            </a:r>
            <a:r>
              <a:rPr lang="en-US" dirty="0" smtClean="0"/>
              <a:t>&gt; James </a:t>
            </a:r>
            <a:r>
              <a:rPr lang="en-US" dirty="0" err="1" smtClean="0"/>
              <a:t>Gronek</a:t>
            </a:r>
            <a:r>
              <a:rPr lang="en-US" dirty="0" smtClean="0"/>
              <a:t> </a:t>
            </a:r>
          </a:p>
          <a:p>
            <a:r>
              <a:rPr lang="en-US" dirty="0"/>
              <a:t>Nominating-&gt; Cory Palmer</a:t>
            </a:r>
          </a:p>
          <a:p>
            <a:r>
              <a:rPr lang="en-US" dirty="0" smtClean="0"/>
              <a:t>Auditing-</a:t>
            </a:r>
            <a:r>
              <a:rPr lang="en-US" dirty="0" smtClean="0"/>
              <a:t>&gt; Erik </a:t>
            </a:r>
            <a:r>
              <a:rPr lang="en-US" dirty="0" err="1" smtClean="0"/>
              <a:t>Kolderup</a:t>
            </a:r>
            <a:r>
              <a:rPr lang="en-US" dirty="0" smtClean="0"/>
              <a:t> </a:t>
            </a:r>
          </a:p>
          <a:p>
            <a:r>
              <a:rPr lang="en-US" dirty="0"/>
              <a:t>Foundation Committee-&gt; Glenn Friedman, Brian Chacon, Richard </a:t>
            </a:r>
            <a:r>
              <a:rPr lang="en-US" dirty="0" err="1"/>
              <a:t>Pallion</a:t>
            </a:r>
            <a:r>
              <a:rPr lang="en-US" dirty="0"/>
              <a:t>, Juliana Velez, Michelle </a:t>
            </a:r>
            <a:r>
              <a:rPr lang="en-US" dirty="0" err="1"/>
              <a:t>Dionello</a:t>
            </a:r>
            <a:r>
              <a:rPr lang="en-US" dirty="0"/>
              <a:t> </a:t>
            </a:r>
          </a:p>
          <a:p>
            <a:r>
              <a:rPr lang="en-US" dirty="0" smtClean="0"/>
              <a:t>Redwood </a:t>
            </a:r>
            <a:r>
              <a:rPr lang="en-US" dirty="0" smtClean="0"/>
              <a:t>Empire Section-&gt; Billy Martin, Adrian </a:t>
            </a:r>
            <a:r>
              <a:rPr lang="en-US" dirty="0" err="1" smtClean="0"/>
              <a:t>Giovenco</a:t>
            </a:r>
            <a:r>
              <a:rPr lang="en-US" dirty="0" smtClean="0"/>
              <a:t>, Nikola </a:t>
            </a:r>
            <a:r>
              <a:rPr lang="en-US" dirty="0" err="1" smtClean="0"/>
              <a:t>Kravik</a:t>
            </a:r>
            <a:r>
              <a:rPr lang="en-US" dirty="0" smtClean="0"/>
              <a:t>, Brian Chacon, Michelle </a:t>
            </a:r>
            <a:r>
              <a:rPr lang="en-US" dirty="0" err="1" smtClean="0"/>
              <a:t>Dionello</a:t>
            </a:r>
            <a:r>
              <a:rPr lang="en-US" dirty="0" smtClean="0"/>
              <a:t> </a:t>
            </a:r>
          </a:p>
          <a:p>
            <a:endParaRPr lang="en-US" dirty="0" smtClean="0"/>
          </a:p>
          <a:p>
            <a:pPr lvl="1"/>
            <a:endParaRPr lang="en-US" dirty="0"/>
          </a:p>
        </p:txBody>
      </p:sp>
      <p:pic>
        <p:nvPicPr>
          <p:cNvPr id="4" name="Picture 3" descr="The Open Clip Art Gallery Image | Left in Fro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1152">
            <a:off x="5631564" y="3127112"/>
            <a:ext cx="990600" cy="742950"/>
          </a:xfrm>
          <a:prstGeom prst="rect">
            <a:avLst/>
          </a:prstGeom>
        </p:spPr>
      </p:pic>
      <p:pic>
        <p:nvPicPr>
          <p:cNvPr id="5" name="Picture 4" descr="The Open Clip Art Gallery Image | Left in Fro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1152">
            <a:off x="3658651" y="2828926"/>
            <a:ext cx="990600" cy="742950"/>
          </a:xfrm>
          <a:prstGeom prst="rect">
            <a:avLst/>
          </a:prstGeom>
        </p:spPr>
      </p:pic>
      <p:pic>
        <p:nvPicPr>
          <p:cNvPr id="6" name="Picture 5" descr="The Open Clip Art Gallery Image | Left in Fro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1152">
            <a:off x="2947030" y="5641711"/>
            <a:ext cx="990600" cy="742950"/>
          </a:xfrm>
          <a:prstGeom prst="rect">
            <a:avLst/>
          </a:prstGeom>
        </p:spPr>
      </p:pic>
    </p:spTree>
    <p:extLst>
      <p:ext uri="{BB962C8B-B14F-4D97-AF65-F5344CB8AC3E}">
        <p14:creationId xmlns:p14="http://schemas.microsoft.com/office/powerpoint/2010/main" val="1385664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GG Committee Recruitments </a:t>
            </a:r>
            <a:endParaRPr lang="en-US" dirty="0"/>
          </a:p>
        </p:txBody>
      </p:sp>
      <p:sp>
        <p:nvSpPr>
          <p:cNvPr id="3" name="Content Placeholder 2"/>
          <p:cNvSpPr>
            <a:spLocks noGrp="1"/>
          </p:cNvSpPr>
          <p:nvPr>
            <p:ph idx="1"/>
          </p:nvPr>
        </p:nvSpPr>
        <p:spPr>
          <a:xfrm>
            <a:off x="762000" y="1524000"/>
            <a:ext cx="5257800" cy="4373563"/>
          </a:xfrm>
        </p:spPr>
        <p:txBody>
          <a:bodyPr>
            <a:normAutofit/>
          </a:bodyPr>
          <a:lstStyle/>
          <a:p>
            <a:r>
              <a:rPr lang="en-US" dirty="0" smtClean="0"/>
              <a:t>Sustainability Chair</a:t>
            </a:r>
          </a:p>
          <a:p>
            <a:pPr lvl="1"/>
            <a:r>
              <a:rPr lang="en-US" dirty="0" smtClean="0"/>
              <a:t>Chapter Opportunity Fund</a:t>
            </a:r>
          </a:p>
          <a:p>
            <a:r>
              <a:rPr lang="en-US" dirty="0" smtClean="0"/>
              <a:t>Special Events Committee</a:t>
            </a:r>
          </a:p>
          <a:p>
            <a:pPr lvl="1"/>
            <a:r>
              <a:rPr lang="en-US" dirty="0" smtClean="0"/>
              <a:t>Golf &amp; Tennis Chairs; potentially to do other- picnic, dances, </a:t>
            </a:r>
            <a:r>
              <a:rPr lang="en-US" dirty="0" err="1" smtClean="0"/>
              <a:t>etc</a:t>
            </a:r>
            <a:r>
              <a:rPr lang="en-US" dirty="0" smtClean="0"/>
              <a:t>?</a:t>
            </a:r>
          </a:p>
          <a:p>
            <a:r>
              <a:rPr lang="en-US" dirty="0"/>
              <a:t>Women in ASHRAE (</a:t>
            </a:r>
            <a:r>
              <a:rPr lang="en-US" dirty="0" err="1"/>
              <a:t>WiA</a:t>
            </a:r>
            <a:r>
              <a:rPr lang="en-US" dirty="0"/>
              <a:t>) </a:t>
            </a:r>
          </a:p>
          <a:p>
            <a:r>
              <a:rPr lang="en-US" dirty="0" smtClean="0"/>
              <a:t>Product </a:t>
            </a:r>
            <a:r>
              <a:rPr lang="en-US" dirty="0"/>
              <a:t>Show Chair</a:t>
            </a:r>
          </a:p>
          <a:p>
            <a:pPr lvl="1"/>
            <a:r>
              <a:rPr lang="en-US" dirty="0"/>
              <a:t>Tech Session Co-Chair </a:t>
            </a:r>
          </a:p>
          <a:p>
            <a:pPr marL="0" indent="0">
              <a:buNone/>
            </a:pPr>
            <a:endParaRPr lang="en-US" dirty="0"/>
          </a:p>
          <a:p>
            <a:endParaRPr lang="en-US" dirty="0"/>
          </a:p>
        </p:txBody>
      </p:sp>
      <p:pic>
        <p:nvPicPr>
          <p:cNvPr id="5" name="Picture 4"/>
          <p:cNvPicPr>
            <a:picLocks noChangeAspect="1"/>
          </p:cNvPicPr>
          <p:nvPr/>
        </p:nvPicPr>
        <p:blipFill>
          <a:blip r:embed="rId2"/>
          <a:stretch>
            <a:fillRect/>
          </a:stretch>
        </p:blipFill>
        <p:spPr>
          <a:xfrm>
            <a:off x="6749707" y="2424112"/>
            <a:ext cx="2390775" cy="1800225"/>
          </a:xfrm>
          <a:prstGeom prst="rect">
            <a:avLst/>
          </a:prstGeom>
        </p:spPr>
      </p:pic>
      <p:pic>
        <p:nvPicPr>
          <p:cNvPr id="6" name="Picture 5" descr="Reality Check: &lt;strong&gt;Prom&lt;/strong&gt;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868" y="4191000"/>
            <a:ext cx="3747131" cy="2076924"/>
          </a:xfrm>
          <a:prstGeom prst="rect">
            <a:avLst/>
          </a:prstGeom>
        </p:spPr>
      </p:pic>
    </p:spTree>
    <p:extLst>
      <p:ext uri="{BB962C8B-B14F-4D97-AF65-F5344CB8AC3E}">
        <p14:creationId xmlns:p14="http://schemas.microsoft.com/office/powerpoint/2010/main" val="28695752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Chapter Meeting Calendar 2018</a:t>
            </a:r>
            <a:endParaRPr lang="en-US" dirty="0"/>
          </a:p>
        </p:txBody>
      </p:sp>
      <p:sp>
        <p:nvSpPr>
          <p:cNvPr id="3" name="Content Placeholder 2"/>
          <p:cNvSpPr>
            <a:spLocks noGrp="1"/>
          </p:cNvSpPr>
          <p:nvPr>
            <p:ph idx="1"/>
          </p:nvPr>
        </p:nvSpPr>
        <p:spPr/>
        <p:txBody>
          <a:bodyPr>
            <a:normAutofit lnSpcReduction="10000"/>
          </a:bodyPr>
          <a:lstStyle/>
          <a:p>
            <a:r>
              <a:rPr lang="en-US" dirty="0" smtClean="0"/>
              <a:t>October 24</a:t>
            </a:r>
            <a:r>
              <a:rPr lang="en-US" baseline="30000" dirty="0" smtClean="0"/>
              <a:t>th</a:t>
            </a:r>
            <a:r>
              <a:rPr lang="en-US" dirty="0" smtClean="0"/>
              <a:t> – Integration of HVAC and Lighting Control Systems </a:t>
            </a:r>
          </a:p>
          <a:p>
            <a:r>
              <a:rPr lang="en-US" dirty="0" smtClean="0"/>
              <a:t>November 15</a:t>
            </a:r>
            <a:r>
              <a:rPr lang="en-US" baseline="30000" dirty="0" smtClean="0"/>
              <a:t>th </a:t>
            </a:r>
            <a:r>
              <a:rPr lang="en-US" dirty="0" smtClean="0"/>
              <a:t>- </a:t>
            </a:r>
            <a:r>
              <a:rPr lang="en-US" dirty="0"/>
              <a:t>Solving dehumidification problems in the world of low temperature applications for food, beverage, pharma, life science and </a:t>
            </a:r>
            <a:r>
              <a:rPr lang="en-US" dirty="0" smtClean="0"/>
              <a:t>manufacturing</a:t>
            </a:r>
          </a:p>
          <a:p>
            <a:r>
              <a:rPr lang="en-US" dirty="0" smtClean="0"/>
              <a:t>December 10</a:t>
            </a:r>
            <a:r>
              <a:rPr lang="en-US" baseline="30000" dirty="0" smtClean="0"/>
              <a:t>th</a:t>
            </a:r>
            <a:r>
              <a:rPr lang="en-US" dirty="0" smtClean="0"/>
              <a:t> – Building our New Energy Future (Joint San Jose Meeting) </a:t>
            </a:r>
          </a:p>
          <a:p>
            <a:r>
              <a:rPr lang="en-US" dirty="0" smtClean="0"/>
              <a:t>January 24</a:t>
            </a:r>
            <a:r>
              <a:rPr lang="en-US" baseline="30000" dirty="0" smtClean="0"/>
              <a:t>th</a:t>
            </a:r>
            <a:r>
              <a:rPr lang="en-US" dirty="0" smtClean="0"/>
              <a:t>- </a:t>
            </a:r>
            <a:r>
              <a:rPr lang="en-US" dirty="0"/>
              <a:t>Safety Code Development for Flammable </a:t>
            </a:r>
            <a:r>
              <a:rPr lang="en-US" dirty="0" smtClean="0"/>
              <a:t>Refrigerants</a:t>
            </a:r>
          </a:p>
        </p:txBody>
      </p:sp>
      <p:sp>
        <p:nvSpPr>
          <p:cNvPr id="4" name="TextBox 3"/>
          <p:cNvSpPr txBox="1"/>
          <p:nvPr/>
        </p:nvSpPr>
        <p:spPr>
          <a:xfrm rot="882890">
            <a:off x="5602200" y="1237988"/>
            <a:ext cx="3353260" cy="369332"/>
          </a:xfrm>
          <a:prstGeom prst="rect">
            <a:avLst/>
          </a:prstGeom>
          <a:noFill/>
        </p:spPr>
        <p:txBody>
          <a:bodyPr wrap="square" rtlCol="0">
            <a:spAutoFit/>
          </a:bodyPr>
          <a:lstStyle/>
          <a:p>
            <a:r>
              <a:rPr lang="en-US" b="1" dirty="0" smtClean="0">
                <a:solidFill>
                  <a:srgbClr val="FF0000"/>
                </a:solidFill>
              </a:rPr>
              <a:t>To be finalized by Oct 1</a:t>
            </a:r>
            <a:r>
              <a:rPr lang="en-US" b="1" baseline="30000" dirty="0" smtClean="0">
                <a:solidFill>
                  <a:srgbClr val="FF0000"/>
                </a:solidFill>
              </a:rPr>
              <a:t>st</a:t>
            </a:r>
            <a:r>
              <a:rPr lang="en-US" b="1" dirty="0" smtClean="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4060073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My goals for the year </a:t>
            </a:r>
            <a:endParaRPr lang="en-US" dirty="0"/>
          </a:p>
        </p:txBody>
      </p:sp>
      <p:sp>
        <p:nvSpPr>
          <p:cNvPr id="3" name="Content Placeholder 2"/>
          <p:cNvSpPr>
            <a:spLocks noGrp="1"/>
          </p:cNvSpPr>
          <p:nvPr>
            <p:ph idx="1"/>
          </p:nvPr>
        </p:nvSpPr>
        <p:spPr>
          <a:xfrm>
            <a:off x="762000" y="1524000"/>
            <a:ext cx="4322618" cy="5024033"/>
          </a:xfrm>
        </p:spPr>
        <p:txBody>
          <a:bodyPr>
            <a:normAutofit/>
          </a:bodyPr>
          <a:lstStyle/>
          <a:p>
            <a:r>
              <a:rPr lang="en-US" dirty="0" smtClean="0"/>
              <a:t>Different types of events</a:t>
            </a:r>
          </a:p>
          <a:p>
            <a:pPr lvl="1"/>
            <a:r>
              <a:rPr lang="en-US" dirty="0" smtClean="0"/>
              <a:t>Lunchtime tech sessions</a:t>
            </a:r>
          </a:p>
          <a:p>
            <a:pPr lvl="1"/>
            <a:r>
              <a:rPr lang="en-US" dirty="0" smtClean="0"/>
              <a:t>Revamping the product show to more EXPO type</a:t>
            </a:r>
          </a:p>
          <a:p>
            <a:pPr lvl="1"/>
            <a:r>
              <a:rPr lang="en-US" dirty="0" smtClean="0"/>
              <a:t>Panel discussion format for some meetings</a:t>
            </a:r>
          </a:p>
          <a:p>
            <a:pPr lvl="1"/>
            <a:r>
              <a:rPr lang="en-US" dirty="0" err="1" smtClean="0"/>
              <a:t>Webex</a:t>
            </a:r>
            <a:r>
              <a:rPr lang="en-US" dirty="0" smtClean="0"/>
              <a:t> and call-in option</a:t>
            </a:r>
          </a:p>
          <a:p>
            <a:pPr marL="457200" lvl="1" indent="0">
              <a:buNone/>
            </a:pPr>
            <a:endParaRPr lang="en-US" dirty="0" smtClean="0"/>
          </a:p>
        </p:txBody>
      </p:sp>
      <p:pic>
        <p:nvPicPr>
          <p:cNvPr id="4" name="Picture 3" descr="usability - Why are normal &lt;strong&gt;water&lt;/strong&gt; &lt;strong&gt;coolers&lt;/strong&gt; so low? - User Experience Stack Exchan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0818" y="2807269"/>
            <a:ext cx="3525982" cy="3740764"/>
          </a:xfrm>
          <a:prstGeom prst="rect">
            <a:avLst/>
          </a:prstGeom>
        </p:spPr>
      </p:pic>
      <p:sp>
        <p:nvSpPr>
          <p:cNvPr id="6" name="Cloud Callout 5"/>
          <p:cNvSpPr/>
          <p:nvPr/>
        </p:nvSpPr>
        <p:spPr>
          <a:xfrm>
            <a:off x="5867400" y="1143000"/>
            <a:ext cx="2743200" cy="1664269"/>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Did you go to ASHRAE last night? It was </a:t>
            </a:r>
            <a:r>
              <a:rPr lang="en-US" b="1" dirty="0" err="1" smtClean="0"/>
              <a:t>soooo</a:t>
            </a:r>
            <a:r>
              <a:rPr lang="en-US" b="1" dirty="0" smtClean="0"/>
              <a:t> FUN!</a:t>
            </a:r>
            <a:endParaRPr lang="en-US" b="1" dirty="0"/>
          </a:p>
        </p:txBody>
      </p:sp>
    </p:spTree>
    <p:extLst>
      <p:ext uri="{BB962C8B-B14F-4D97-AF65-F5344CB8AC3E}">
        <p14:creationId xmlns:p14="http://schemas.microsoft.com/office/powerpoint/2010/main" val="2816516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Goals continued</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t>Fund a YEA member to attend a Society; Shadow program</a:t>
            </a:r>
          </a:p>
          <a:p>
            <a:r>
              <a:rPr lang="en-US" dirty="0" smtClean="0"/>
              <a:t>Collaborative Chapter Connection</a:t>
            </a:r>
          </a:p>
          <a:p>
            <a:r>
              <a:rPr lang="en-US" dirty="0"/>
              <a:t>Communication! </a:t>
            </a:r>
          </a:p>
          <a:p>
            <a:pPr lvl="1"/>
            <a:r>
              <a:rPr lang="en-US" dirty="0"/>
              <a:t>Balance between over communicating and informing</a:t>
            </a:r>
          </a:p>
          <a:p>
            <a:pPr lvl="1"/>
            <a:r>
              <a:rPr lang="en-US" dirty="0" smtClean="0"/>
              <a:t>Volunteer Opportunities </a:t>
            </a:r>
          </a:p>
          <a:p>
            <a:endParaRPr lang="en-US" dirty="0"/>
          </a:p>
        </p:txBody>
      </p:sp>
    </p:spTree>
    <p:extLst>
      <p:ext uri="{BB962C8B-B14F-4D97-AF65-F5344CB8AC3E}">
        <p14:creationId xmlns:p14="http://schemas.microsoft.com/office/powerpoint/2010/main" val="3418642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Chapter Regional Conference </a:t>
            </a:r>
            <a:endParaRPr lang="en-US" b="1" dirty="0">
              <a:solidFill>
                <a:schemeClr val="bg1"/>
              </a:solidFill>
            </a:endParaRPr>
          </a:p>
        </p:txBody>
      </p:sp>
      <p:sp>
        <p:nvSpPr>
          <p:cNvPr id="3" name="Content Placeholder 2"/>
          <p:cNvSpPr>
            <a:spLocks noGrp="1"/>
          </p:cNvSpPr>
          <p:nvPr>
            <p:ph idx="1"/>
          </p:nvPr>
        </p:nvSpPr>
        <p:spPr>
          <a:xfrm>
            <a:off x="762000" y="1524000"/>
            <a:ext cx="4343400" cy="4373563"/>
          </a:xfrm>
        </p:spPr>
        <p:txBody>
          <a:bodyPr>
            <a:normAutofit fontScale="85000" lnSpcReduction="20000"/>
          </a:bodyPr>
          <a:lstStyle/>
          <a:p>
            <a:pPr marL="0" indent="0">
              <a:buNone/>
            </a:pPr>
            <a:r>
              <a:rPr lang="en-US" dirty="0" smtClean="0"/>
              <a:t>August 2018 Fresno CRC </a:t>
            </a:r>
          </a:p>
          <a:p>
            <a:r>
              <a:rPr lang="en-US" dirty="0" smtClean="0"/>
              <a:t>List of Attendees</a:t>
            </a:r>
          </a:p>
          <a:p>
            <a:pPr lvl="1"/>
            <a:r>
              <a:rPr lang="en-US" dirty="0" smtClean="0"/>
              <a:t>Jason Lesser (Delegate)</a:t>
            </a:r>
          </a:p>
          <a:p>
            <a:pPr lvl="1"/>
            <a:r>
              <a:rPr lang="en-US" dirty="0" smtClean="0"/>
              <a:t>Nikola </a:t>
            </a:r>
            <a:r>
              <a:rPr lang="en-US" dirty="0" err="1" smtClean="0"/>
              <a:t>Kravik</a:t>
            </a:r>
            <a:r>
              <a:rPr lang="en-US" dirty="0" smtClean="0"/>
              <a:t> (Alternate)</a:t>
            </a:r>
          </a:p>
          <a:p>
            <a:pPr lvl="1"/>
            <a:r>
              <a:rPr lang="en-US" dirty="0" smtClean="0"/>
              <a:t>Jeremey Martinez</a:t>
            </a:r>
          </a:p>
          <a:p>
            <a:pPr lvl="1"/>
            <a:r>
              <a:rPr lang="en-US" dirty="0" smtClean="0"/>
              <a:t>Brian Chacon</a:t>
            </a:r>
          </a:p>
          <a:p>
            <a:pPr lvl="1"/>
            <a:r>
              <a:rPr lang="en-US" dirty="0" smtClean="0"/>
              <a:t>Tom Gilbertson</a:t>
            </a:r>
          </a:p>
          <a:p>
            <a:pPr lvl="1"/>
            <a:r>
              <a:rPr lang="en-US" dirty="0" smtClean="0"/>
              <a:t>Alicia Tan</a:t>
            </a:r>
          </a:p>
          <a:p>
            <a:pPr lvl="1"/>
            <a:r>
              <a:rPr lang="en-US" dirty="0" smtClean="0"/>
              <a:t>Juliana Velez</a:t>
            </a:r>
          </a:p>
          <a:p>
            <a:pPr lvl="1"/>
            <a:r>
              <a:rPr lang="en-US" dirty="0" smtClean="0"/>
              <a:t>John Gardner</a:t>
            </a:r>
          </a:p>
          <a:p>
            <a:pPr lvl="1"/>
            <a:r>
              <a:rPr lang="en-US" dirty="0"/>
              <a:t>Victor E. Osorio </a:t>
            </a:r>
            <a:r>
              <a:rPr lang="en-US" dirty="0" smtClean="0"/>
              <a:t>Martinez (Student) </a:t>
            </a:r>
          </a:p>
          <a:p>
            <a:pPr lvl="1"/>
            <a:r>
              <a:rPr lang="en-US" dirty="0" err="1" smtClean="0"/>
              <a:t>Alyse</a:t>
            </a:r>
            <a:r>
              <a:rPr lang="en-US" dirty="0" smtClean="0"/>
              <a:t> Falconer</a:t>
            </a:r>
          </a:p>
          <a:p>
            <a:pPr lvl="1"/>
            <a:r>
              <a:rPr lang="en-US" dirty="0" smtClean="0"/>
              <a:t>Ken </a:t>
            </a:r>
            <a:r>
              <a:rPr lang="en-US" dirty="0" err="1" smtClean="0"/>
              <a:t>Mozek</a:t>
            </a:r>
            <a:r>
              <a:rPr lang="en-US" dirty="0" smtClean="0"/>
              <a:t> </a:t>
            </a:r>
            <a:endParaRPr lang="en-US" dirty="0"/>
          </a:p>
          <a:p>
            <a:pPr marL="0" indent="0">
              <a:buNone/>
            </a:pPr>
            <a:endParaRPr lang="en-US" dirty="0"/>
          </a:p>
          <a:p>
            <a:endParaRPr lang="en-US" dirty="0" smtClean="0"/>
          </a:p>
          <a:p>
            <a:endParaRPr lang="en-US" dirty="0"/>
          </a:p>
        </p:txBody>
      </p:sp>
      <p:sp>
        <p:nvSpPr>
          <p:cNvPr id="4" name="Rectangle 3"/>
          <p:cNvSpPr/>
          <p:nvPr/>
        </p:nvSpPr>
        <p:spPr>
          <a:xfrm>
            <a:off x="8686800" y="5330868"/>
            <a:ext cx="248786" cy="369332"/>
          </a:xfrm>
          <a:prstGeom prst="rect">
            <a:avLst/>
          </a:prstGeom>
        </p:spPr>
        <p:txBody>
          <a:bodyPr wrap="none">
            <a:spAutoFit/>
          </a:bodyPr>
          <a:lstStyle/>
          <a:p>
            <a:r>
              <a:rPr lang="en-US" dirty="0" smtClean="0"/>
              <a:t>/</a:t>
            </a:r>
            <a:endParaRPr lang="en-US" dirty="0"/>
          </a:p>
        </p:txBody>
      </p:sp>
      <p:pic>
        <p:nvPicPr>
          <p:cNvPr id="5" name="Picture 4" descr="Map of &lt;strong&gt;San Diego&lt;/strong&gt;, CA, Californ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696" y="2042898"/>
            <a:ext cx="2803506" cy="2695679"/>
          </a:xfrm>
          <a:prstGeom prst="rect">
            <a:avLst/>
          </a:prstGeom>
        </p:spPr>
      </p:pic>
      <p:sp>
        <p:nvSpPr>
          <p:cNvPr id="8" name="Content Placeholder 2"/>
          <p:cNvSpPr txBox="1">
            <a:spLocks/>
          </p:cNvSpPr>
          <p:nvPr/>
        </p:nvSpPr>
        <p:spPr>
          <a:xfrm>
            <a:off x="5144086" y="1359760"/>
            <a:ext cx="4343400" cy="4373563"/>
          </a:xfrm>
          <a:prstGeom prst="rect">
            <a:avLst/>
          </a:prstGeom>
          <a:effectLst>
            <a:outerShdw dist="25400" dir="3420000">
              <a:schemeClr val="tx1">
                <a:lumMod val="75000"/>
                <a:lumOff val="25000"/>
              </a:schemeClr>
            </a:outerShdw>
          </a:effectLst>
        </p:spPr>
        <p:txBody>
          <a:bodyPr vert="horz" lIns="91440" tIns="45720" rIns="91440" bIns="45720" rtlCol="0">
            <a:normAutofit/>
          </a:bodyPr>
          <a:lstStyle>
            <a:lvl1pPr marL="342900" indent="-342900" algn="l" defTabSz="457200" rtl="0" fontAlgn="base">
              <a:spcBef>
                <a:spcPct val="20000"/>
              </a:spcBef>
              <a:spcAft>
                <a:spcPct val="0"/>
              </a:spcAft>
              <a:buFont typeface="Arial" charset="0"/>
              <a:buChar char="•"/>
              <a:defRPr sz="2800" kern="1200">
                <a:solidFill>
                  <a:schemeClr val="bg1"/>
                </a:solidFill>
                <a:latin typeface="Helvetica"/>
                <a:ea typeface="+mn-ea"/>
                <a:cs typeface="Helvetica"/>
              </a:defRPr>
            </a:lvl1pPr>
            <a:lvl2pPr marL="742950" indent="-285750" algn="l" defTabSz="457200" rtl="0" fontAlgn="base">
              <a:spcBef>
                <a:spcPct val="20000"/>
              </a:spcBef>
              <a:spcAft>
                <a:spcPct val="0"/>
              </a:spcAft>
              <a:buFont typeface="Arial" charset="0"/>
              <a:buChar char="–"/>
              <a:defRPr sz="2400" kern="1200">
                <a:solidFill>
                  <a:schemeClr val="bg1"/>
                </a:solidFill>
                <a:latin typeface="Helvetica"/>
                <a:ea typeface="+mn-ea"/>
                <a:cs typeface="Helvetica"/>
              </a:defRPr>
            </a:lvl2pPr>
            <a:lvl3pPr marL="1143000" indent="-228600" algn="l" defTabSz="457200" rtl="0" fontAlgn="base">
              <a:spcBef>
                <a:spcPct val="20000"/>
              </a:spcBef>
              <a:spcAft>
                <a:spcPct val="0"/>
              </a:spcAft>
              <a:buFont typeface="Arial" charset="0"/>
              <a:buChar char="•"/>
              <a:defRPr sz="2000" kern="1200">
                <a:solidFill>
                  <a:schemeClr val="bg1"/>
                </a:solidFill>
                <a:latin typeface="Helvetica"/>
                <a:ea typeface="+mn-ea"/>
                <a:cs typeface="Helvetica"/>
              </a:defRPr>
            </a:lvl3pPr>
            <a:lvl4pPr marL="1600200" indent="-228600" algn="l" defTabSz="457200" rtl="0" fontAlgn="base">
              <a:spcBef>
                <a:spcPct val="20000"/>
              </a:spcBef>
              <a:spcAft>
                <a:spcPct val="0"/>
              </a:spcAft>
              <a:buFont typeface="Arial" charset="0"/>
              <a:buChar char="–"/>
              <a:defRPr kern="1200">
                <a:solidFill>
                  <a:schemeClr val="bg1"/>
                </a:solidFill>
                <a:latin typeface="Helvetica"/>
                <a:ea typeface="+mn-ea"/>
                <a:cs typeface="Helvetica"/>
              </a:defRPr>
            </a:lvl4pPr>
            <a:lvl5pPr marL="2057400" indent="-228600" algn="l" defTabSz="457200" rtl="0" fontAlgn="base">
              <a:spcBef>
                <a:spcPct val="20000"/>
              </a:spcBef>
              <a:spcAft>
                <a:spcPct val="0"/>
              </a:spcAft>
              <a:buFont typeface="Arial" charset="0"/>
              <a:buChar char="»"/>
              <a:defRPr sz="1600" kern="1200">
                <a:solidFill>
                  <a:schemeClr val="bg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smtClean="0"/>
              <a:t>August 2019 CRC…. </a:t>
            </a:r>
          </a:p>
        </p:txBody>
      </p:sp>
      <p:pic>
        <p:nvPicPr>
          <p:cNvPr id="6" name="Picture 5" descr="&lt;strong&gt;Blank&lt;/strong&gt; Profile &lt;strong&gt;Picture&lt;/strong&gt; Mystery Man · Free vector graphic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698" y="4860583"/>
            <a:ext cx="1309902" cy="1309902"/>
          </a:xfrm>
          <a:prstGeom prst="rect">
            <a:avLst/>
          </a:prstGeom>
        </p:spPr>
      </p:pic>
      <p:sp>
        <p:nvSpPr>
          <p:cNvPr id="9" name="TextBox 8"/>
          <p:cNvSpPr txBox="1"/>
          <p:nvPr/>
        </p:nvSpPr>
        <p:spPr>
          <a:xfrm>
            <a:off x="6934200" y="5068669"/>
            <a:ext cx="838200" cy="646331"/>
          </a:xfrm>
          <a:prstGeom prst="rect">
            <a:avLst/>
          </a:prstGeom>
          <a:noFill/>
        </p:spPr>
        <p:txBody>
          <a:bodyPr wrap="square" rtlCol="0">
            <a:spAutoFit/>
          </a:bodyPr>
          <a:lstStyle/>
          <a:p>
            <a:r>
              <a:rPr lang="en-US" sz="3600" b="1" dirty="0" smtClean="0"/>
              <a:t>?</a:t>
            </a:r>
            <a:endParaRPr lang="en-US" sz="3600" b="1" dirty="0"/>
          </a:p>
        </p:txBody>
      </p:sp>
    </p:spTree>
    <p:extLst>
      <p:ext uri="{BB962C8B-B14F-4D97-AF65-F5344CB8AC3E}">
        <p14:creationId xmlns:p14="http://schemas.microsoft.com/office/powerpoint/2010/main" val="2897315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Event Tomorrow!!</a:t>
            </a:r>
            <a:endParaRPr lang="en-US" b="1" dirty="0">
              <a:solidFill>
                <a:schemeClr val="bg1"/>
              </a:solidFill>
            </a:endParaRPr>
          </a:p>
        </p:txBody>
      </p:sp>
      <p:sp>
        <p:nvSpPr>
          <p:cNvPr id="3" name="Content Placeholder 2"/>
          <p:cNvSpPr>
            <a:spLocks noGrp="1"/>
          </p:cNvSpPr>
          <p:nvPr>
            <p:ph idx="1"/>
          </p:nvPr>
        </p:nvSpPr>
        <p:spPr/>
        <p:txBody>
          <a:bodyPr>
            <a:normAutofit fontScale="70000" lnSpcReduction="20000"/>
          </a:bodyPr>
          <a:lstStyle/>
          <a:p>
            <a:r>
              <a:rPr lang="en-US" b="1" dirty="0"/>
              <a:t>Kicking Carbon Out of Buildings - How Heat Pumps Will Lead the </a:t>
            </a:r>
            <a:r>
              <a:rPr lang="en-US" b="1" dirty="0" err="1"/>
              <a:t>Decarbonization</a:t>
            </a:r>
            <a:r>
              <a:rPr lang="en-US" b="1" dirty="0"/>
              <a:t> Revolution</a:t>
            </a:r>
            <a:endParaRPr lang="en-US" dirty="0"/>
          </a:p>
          <a:p>
            <a:r>
              <a:rPr lang="en-US" b="1" dirty="0"/>
              <a:t>Peter Rumsey, CEO of Point Energy Innovations September 13th @ 6:30pm</a:t>
            </a:r>
            <a:endParaRPr lang="en-US" dirty="0"/>
          </a:p>
          <a:p>
            <a:r>
              <a:rPr lang="en-US" u="sng" dirty="0" smtClean="0"/>
              <a:t>Description</a:t>
            </a:r>
            <a:r>
              <a:rPr lang="en-US" dirty="0" smtClean="0"/>
              <a:t>: California </a:t>
            </a:r>
            <a:r>
              <a:rPr lang="en-US" dirty="0"/>
              <a:t>is going through one of its most seismic shifts in building energy policy and design. The move towards full </a:t>
            </a:r>
            <a:r>
              <a:rPr lang="en-US" dirty="0" err="1"/>
              <a:t>decarbonization</a:t>
            </a:r>
            <a:r>
              <a:rPr lang="en-US" dirty="0"/>
              <a:t> of the building stock has started and the policy, technical and financial implications are being developed under our feet.  We will share how heat pumps and other forms of electric heating can displace our long time carbon sources of heat. These systems already available and many are cost effective today.  Come discuss this shift and how it will impact your building or construction project with one of the industry's leading experts, Peter Rumsey of Point Energy </a:t>
            </a:r>
            <a:r>
              <a:rPr lang="en-US" dirty="0" err="1"/>
              <a:t>Innovations.</a:t>
            </a:r>
            <a:r>
              <a:rPr lang="en-US" u="sng" dirty="0" err="1"/>
              <a:t>Learning</a:t>
            </a:r>
            <a:endParaRPr lang="en-US" dirty="0"/>
          </a:p>
          <a:p>
            <a:endParaRPr lang="en-US" dirty="0"/>
          </a:p>
        </p:txBody>
      </p:sp>
    </p:spTree>
    <p:extLst>
      <p:ext uri="{BB962C8B-B14F-4D97-AF65-F5344CB8AC3E}">
        <p14:creationId xmlns:p14="http://schemas.microsoft.com/office/powerpoint/2010/main" val="3936009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Golf on September 21st</a:t>
            </a:r>
            <a:endParaRPr lang="en-US" b="1" dirty="0">
              <a:solidFill>
                <a:schemeClr val="bg1"/>
              </a:solidFill>
            </a:endParaRPr>
          </a:p>
        </p:txBody>
      </p:sp>
      <p:pic>
        <p:nvPicPr>
          <p:cNvPr id="4" name="Picture 3"/>
          <p:cNvPicPr>
            <a:picLocks noChangeAspect="1"/>
          </p:cNvPicPr>
          <p:nvPr/>
        </p:nvPicPr>
        <p:blipFill>
          <a:blip r:embed="rId2"/>
          <a:stretch>
            <a:fillRect/>
          </a:stretch>
        </p:blipFill>
        <p:spPr>
          <a:xfrm>
            <a:off x="1219200" y="1509932"/>
            <a:ext cx="6858000" cy="5192123"/>
          </a:xfrm>
          <a:prstGeom prst="rect">
            <a:avLst/>
          </a:prstGeom>
        </p:spPr>
      </p:pic>
    </p:spTree>
    <p:extLst>
      <p:ext uri="{BB962C8B-B14F-4D97-AF65-F5344CB8AC3E}">
        <p14:creationId xmlns:p14="http://schemas.microsoft.com/office/powerpoint/2010/main" val="148812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Thank you to our sponsor….</a:t>
            </a:r>
            <a:endParaRPr lang="en-US" dirty="0">
              <a:solidFill>
                <a:schemeClr val="bg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757" y="2817467"/>
            <a:ext cx="7924800" cy="1711601"/>
          </a:xfrm>
        </p:spPr>
      </p:pic>
    </p:spTree>
    <p:extLst>
      <p:ext uri="{BB962C8B-B14F-4D97-AF65-F5344CB8AC3E}">
        <p14:creationId xmlns:p14="http://schemas.microsoft.com/office/powerpoint/2010/main" val="1796519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Thank you all for coming….</a:t>
            </a:r>
            <a:endParaRPr lang="en-US" b="1" dirty="0">
              <a:solidFill>
                <a:schemeClr val="bg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1632" y="1295400"/>
            <a:ext cx="6878108" cy="5158581"/>
          </a:xfrm>
        </p:spPr>
      </p:pic>
    </p:spTree>
    <p:extLst>
      <p:ext uri="{BB962C8B-B14F-4D97-AF65-F5344CB8AC3E}">
        <p14:creationId xmlns:p14="http://schemas.microsoft.com/office/powerpoint/2010/main" val="700742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600" dirty="0" smtClean="0"/>
              <a:t>ASHRAE Mission and Vision</a:t>
            </a:r>
          </a:p>
          <a:p>
            <a:pPr marL="0" indent="0" algn="ctr">
              <a:buNone/>
            </a:pPr>
            <a:endParaRPr lang="en-US" sz="3600" dirty="0" smtClean="0"/>
          </a:p>
          <a:p>
            <a:pPr marL="0" indent="0" algn="ctr">
              <a:buNone/>
            </a:pPr>
            <a:r>
              <a:rPr lang="en-US" sz="3600" dirty="0" smtClean="0"/>
              <a:t>To </a:t>
            </a:r>
            <a:r>
              <a:rPr lang="en-US" sz="3600" dirty="0"/>
              <a:t>advance the arts and sciences of heating, ventilating, air conditioning and refrigerating to </a:t>
            </a:r>
            <a:r>
              <a:rPr lang="en-US" sz="3600" b="1" dirty="0"/>
              <a:t>serve humanity and promote a sustainable world.</a:t>
            </a:r>
          </a:p>
        </p:txBody>
      </p:sp>
    </p:spTree>
    <p:extLst>
      <p:ext uri="{BB962C8B-B14F-4D97-AF65-F5344CB8AC3E}">
        <p14:creationId xmlns:p14="http://schemas.microsoft.com/office/powerpoint/2010/main" val="52468092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VARPPTCOMPATIBLERD03" val="RXP"/>
  <p:tag name="VARPPTTYPE" val="RXP"/>
  <p:tag name="VARPPTSLIDEFORMAT" val="RXP"/>
  <p:tag name="VARPPTCOMPATIBLE4" val="RXP"/>
  <p:tag name="VARPPTLANG" val="RXPEnglish"/>
  <p:tag name="VARSAVEMESSAGETIMESTAMP" val="RXP9/12/20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Words>
  <Application>Microsoft Office PowerPoint</Application>
  <PresentationFormat>On-screen Show (4:3)</PresentationFormat>
  <Paragraphs>116</Paragraphs>
  <Slides>22</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Helvetica</vt:lpstr>
      <vt:lpstr>Office Theme</vt:lpstr>
      <vt:lpstr>Custom Design</vt:lpstr>
      <vt:lpstr>Golden Gate ASHRAE Kick-off</vt:lpstr>
      <vt:lpstr>Agenda</vt:lpstr>
      <vt:lpstr>PowerPoint Presentation</vt:lpstr>
      <vt:lpstr>Golden Gate Board of Governors  </vt:lpstr>
      <vt:lpstr>PowerPoint Presentation</vt:lpstr>
      <vt:lpstr>PowerPoint Presentation</vt:lpstr>
      <vt:lpstr>PowerPoint Presentation</vt:lpstr>
      <vt:lpstr>YEA- Social and Tech Tours</vt:lpstr>
      <vt:lpstr>Government Affairs-Day on the Hill</vt:lpstr>
      <vt:lpstr>Other 2017-2018 Highlights</vt:lpstr>
      <vt:lpstr>PowerPoint Presentation</vt:lpstr>
      <vt:lpstr>Golden Gate Committees </vt:lpstr>
      <vt:lpstr>GG Committee Recruitments </vt:lpstr>
      <vt:lpstr>Chapter Meeting Calendar 2018</vt:lpstr>
      <vt:lpstr>My goals for the year </vt:lpstr>
      <vt:lpstr>Goals continued</vt:lpstr>
      <vt:lpstr>Chapter Regional Conference </vt:lpstr>
      <vt:lpstr>Event Tomorrow!!</vt:lpstr>
      <vt:lpstr>Golf on September 21st</vt:lpstr>
      <vt:lpstr>Thank you to our sponsor….</vt:lpstr>
      <vt:lpstr>Thank you all for coming….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 Blount</dc:creator>
  <cp:lastModifiedBy>Dionello, Michelle {MNOS~South San Francisco}</cp:lastModifiedBy>
  <cp:revision>146</cp:revision>
  <dcterms:created xsi:type="dcterms:W3CDTF">2011-12-07T19:09:13Z</dcterms:created>
  <dcterms:modified xsi:type="dcterms:W3CDTF">2018-09-12T22:39:19Z</dcterms:modified>
</cp:coreProperties>
</file>